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96" r:id="rId3"/>
    <p:sldId id="264" r:id="rId4"/>
    <p:sldId id="270" r:id="rId5"/>
    <p:sldId id="279" r:id="rId6"/>
    <p:sldId id="277" r:id="rId7"/>
    <p:sldId id="272" r:id="rId8"/>
    <p:sldId id="280" r:id="rId9"/>
    <p:sldId id="274" r:id="rId10"/>
    <p:sldId id="297" r:id="rId11"/>
    <p:sldId id="281" r:id="rId12"/>
    <p:sldId id="275" r:id="rId13"/>
    <p:sldId id="276" r:id="rId14"/>
    <p:sldId id="292" r:id="rId15"/>
    <p:sldId id="282" r:id="rId16"/>
    <p:sldId id="295" r:id="rId17"/>
    <p:sldId id="298" r:id="rId18"/>
    <p:sldId id="291" r:id="rId19"/>
    <p:sldId id="288" r:id="rId20"/>
    <p:sldId id="289" r:id="rId21"/>
    <p:sldId id="299" r:id="rId22"/>
    <p:sldId id="290" r:id="rId23"/>
    <p:sldId id="293" r:id="rId24"/>
    <p:sldId id="294" r:id="rId25"/>
    <p:sldId id="260" r:id="rId26"/>
  </p:sldIdLst>
  <p:sldSz cx="9144000" cy="5143500" type="screen16x9"/>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33BA2C-8631-4844-B154-F4681FD7743B}">
          <p14:sldIdLst>
            <p14:sldId id="259"/>
            <p14:sldId id="296"/>
            <p14:sldId id="264"/>
            <p14:sldId id="270"/>
            <p14:sldId id="279"/>
            <p14:sldId id="277"/>
            <p14:sldId id="272"/>
            <p14:sldId id="280"/>
            <p14:sldId id="274"/>
            <p14:sldId id="297"/>
            <p14:sldId id="281"/>
            <p14:sldId id="275"/>
            <p14:sldId id="276"/>
            <p14:sldId id="292"/>
            <p14:sldId id="282"/>
            <p14:sldId id="295"/>
            <p14:sldId id="298"/>
            <p14:sldId id="291"/>
            <p14:sldId id="288"/>
            <p14:sldId id="289"/>
            <p14:sldId id="299"/>
            <p14:sldId id="290"/>
            <p14:sldId id="293"/>
            <p14:sldId id="294"/>
            <p14:sldId id="260"/>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986"/>
    <a:srgbClr val="ECE5DC"/>
    <a:srgbClr val="88183E"/>
    <a:srgbClr val="990033"/>
    <a:srgbClr val="43978F"/>
    <a:srgbClr val="1C3C2A"/>
    <a:srgbClr val="2D6145"/>
    <a:srgbClr val="3D9D92"/>
    <a:srgbClr val="4BAFA5"/>
    <a:srgbClr val="44B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126" d="100"/>
          <a:sy n="126" d="100"/>
        </p:scale>
        <p:origin x="-87" y="-164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CB93906-C6C6-44B4-97CE-87FC28349486}" type="datetimeFigureOut">
              <a:rPr lang="en-US" smtClean="0"/>
              <a:t>10/24/2019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46ADCA-A5F6-4E19-A777-52EB76EEEBDB}" type="slidenum">
              <a:rPr lang="en-US" smtClean="0"/>
              <a:t>‹#›</a:t>
            </a:fld>
            <a:endParaRPr lang="en-US"/>
          </a:p>
        </p:txBody>
      </p:sp>
    </p:spTree>
    <p:extLst>
      <p:ext uri="{BB962C8B-B14F-4D97-AF65-F5344CB8AC3E}">
        <p14:creationId xmlns:p14="http://schemas.microsoft.com/office/powerpoint/2010/main" val="314504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3203641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6534794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17664961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8EF9A0-CF26-4886-8F19-42B98404D8B5}" type="slidenum">
              <a:rPr lang="en-US" smtClean="0"/>
              <a:t>‹#›</a:t>
            </a:fld>
            <a:endParaRPr lang="en-US"/>
          </a:p>
        </p:txBody>
      </p:sp>
      <p:sp>
        <p:nvSpPr>
          <p:cNvPr id="3" name="TextBox 2"/>
          <p:cNvSpPr txBox="1"/>
          <p:nvPr userDrawn="1"/>
        </p:nvSpPr>
        <p:spPr>
          <a:xfrm>
            <a:off x="685800" y="2876550"/>
            <a:ext cx="7772400" cy="1384995"/>
          </a:xfrm>
          <a:prstGeom prst="rect">
            <a:avLst/>
          </a:prstGeom>
          <a:noFill/>
        </p:spPr>
        <p:txBody>
          <a:bodyPr wrap="square" rtlCol="0">
            <a:spAutoFit/>
          </a:bodyPr>
          <a:lstStyle/>
          <a:p>
            <a:pPr marL="0" marR="0" indent="0" algn="just" defTabSz="914400" rtl="0" eaLnBrk="1" fontAlgn="auto" latinLnBrk="0" hangingPunct="1">
              <a:lnSpc>
                <a:spcPct val="100000"/>
              </a:lnSpc>
              <a:spcBef>
                <a:spcPct val="0"/>
              </a:spcBef>
              <a:spcAft>
                <a:spcPct val="0"/>
              </a:spcAft>
              <a:buClrTx/>
              <a:buSzTx/>
              <a:buFontTx/>
              <a:buNone/>
              <a:defRPr/>
            </a:pPr>
            <a:r>
              <a:rPr lang="en-US" sz="1200" baseline="30000"/>
              <a:t>©</a:t>
            </a:r>
            <a:r>
              <a:rPr lang="en-US" sz="1200"/>
              <a:t>2019 All rights reserved. Notice: As part of our effort to inform you of changes in the law, Snell &amp; Wilmer provides legal updates and presentations regarding general legal issues. Please be aware that these presentations are provided as a courtesy and will not establish or reestablish an attorney-client relationship or assumption of responsibility by Snell &amp; Wilmer to take any action with respect to your legal matters. The purpose of the presentations is to provide seminar attendees general information about recent changes in the law that may impact their business. The presentations should not be considered legal advice or opinion because their individual contents may not apply to the specific facts of a particular case. </a:t>
            </a:r>
          </a:p>
        </p:txBody>
      </p:sp>
    </p:spTree>
    <p:extLst>
      <p:ext uri="{BB962C8B-B14F-4D97-AF65-F5344CB8AC3E}">
        <p14:creationId xmlns:p14="http://schemas.microsoft.com/office/powerpoint/2010/main" val="10018651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 name="Rectangle 24"/>
          <p:cNvSpPr/>
          <p:nvPr userDrawn="1"/>
        </p:nvSpPr>
        <p:spPr>
          <a:xfrm>
            <a:off x="1" y="4914900"/>
            <a:ext cx="6781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685800" y="1597821"/>
            <a:ext cx="7772400" cy="1102519"/>
          </a:xfrm>
        </p:spPr>
        <p:txBody>
          <a:bodyPr/>
          <a:lstStyle>
            <a:lvl1pPr algn="ctr">
              <a:defRPr/>
            </a:lvl1pPr>
          </a:lstStyle>
          <a:p>
            <a:r>
              <a:rPr lang="en-US"/>
              <a:t>Click to edit Master title style</a:t>
            </a:r>
          </a:p>
        </p:txBody>
      </p:sp>
      <p:sp>
        <p:nvSpPr>
          <p:cNvPr id="15" name="Rectangle 14"/>
          <p:cNvSpPr/>
          <p:nvPr/>
        </p:nvSpPr>
        <p:spPr>
          <a:xfrm>
            <a:off x="1" y="4914900"/>
            <a:ext cx="6781800" cy="228600"/>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userDrawn="1">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userDrawn="1">
            <p:ph type="sldNum" sz="quarter" idx="12"/>
          </p:nvPr>
        </p:nvSpPr>
        <p:spPr/>
        <p:txBody>
          <a:bodyPr/>
          <a:lstStyle/>
          <a:p>
            <a:fld id="{ED8EF9A0-CF26-4886-8F19-42B98404D8B5}" type="slidenum">
              <a:rPr lang="en-US" smtClean="0"/>
              <a:t>‹#›</a:t>
            </a:fld>
            <a:endParaRPr lang="en-US"/>
          </a:p>
        </p:txBody>
      </p:sp>
      <p:sp>
        <p:nvSpPr>
          <p:cNvPr id="9" name="TextBox 8"/>
          <p:cNvSpPr txBox="1"/>
          <p:nvPr userDrawn="1"/>
        </p:nvSpPr>
        <p:spPr>
          <a:xfrm>
            <a:off x="6810374" y="4978402"/>
            <a:ext cx="1981200" cy="235962"/>
          </a:xfrm>
          <a:prstGeom prst="rect">
            <a:avLst/>
          </a:prstGeom>
          <a:noFill/>
        </p:spPr>
        <p:txBody>
          <a:bodyPr wrap="square" rtlCol="0">
            <a:spAutoFit/>
          </a:bodyPr>
          <a:lstStyle/>
          <a:p>
            <a:pPr algn="r" rtl="0"/>
            <a:r>
              <a:rPr lang="en-US" sz="1400" b="0" i="0" u="none" strike="noStrike" kern="1200" baseline="30000">
                <a:solidFill>
                  <a:schemeClr val="bg1"/>
                </a:solidFill>
                <a:latin typeface="+mn-lt"/>
                <a:ea typeface="+mn-ea"/>
                <a:cs typeface="+mn-cs"/>
              </a:rPr>
              <a:t>© 2019 Snell &amp; Wilmer </a:t>
            </a:r>
          </a:p>
        </p:txBody>
      </p:sp>
      <p:pic>
        <p:nvPicPr>
          <p:cNvPr id="13" name="Picture 12">
            <a:extLst>
              <a:ext uri="{FF2B5EF4-FFF2-40B4-BE49-F238E27FC236}">
                <a16:creationId xmlns:a16="http://schemas.microsoft.com/office/drawing/2014/main" xmlns:p15="http://schemas.microsoft.com/office/powerpoint/2012/main" xmlns:p14="http://schemas.microsoft.com/office/powerpoint/2010/main" xmlns="" id="{D811EB85-374E-4766-AE0A-F13BB3BE799A}"/>
              </a:ext>
            </a:extLst>
          </p:cNvPr>
          <p:cNvPicPr>
            <a:picLocks noChangeAspect="1"/>
          </p:cNvPicPr>
          <p:nvPr userDrawn="1"/>
        </p:nvPicPr>
        <p:blipFill>
          <a:blip r:embed="rId2">
            <a:extLst>
              <a:ext uri="{28A0092B-C50C-407E-A947-70E740481C1C}">
                <a14:useLocalDpi xmlns:a14="http://schemas.microsoft.com/office/drawing/2010/main" val="0"/>
              </a:ext>
            </a:extLst>
          </a:blip>
          <a:srcRect l="7895" t="30918" r="7895" b="32935"/>
          <a:stretch>
            <a:fillRect/>
          </a:stretch>
        </p:blipFill>
        <p:spPr>
          <a:xfrm>
            <a:off x="367665" y="81915"/>
            <a:ext cx="2438400" cy="304800"/>
          </a:xfrm>
          <a:prstGeom prst="rect">
            <a:avLst/>
          </a:prstGeom>
        </p:spPr>
      </p:pic>
    </p:spTree>
    <p:extLst>
      <p:ext uri="{BB962C8B-B14F-4D97-AF65-F5344CB8AC3E}">
        <p14:creationId xmlns:p14="http://schemas.microsoft.com/office/powerpoint/2010/main" val="33982372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34594113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32431152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31131427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13468341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24982681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342901"/>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3936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200150"/>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36982398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D8EF9A0-CF26-4886-8F19-42B98404D8B5}" type="slidenum">
              <a:rPr lang="en-US" smtClean="0"/>
              <a:t>‹#›</a:t>
            </a:fld>
            <a:endParaRPr lang="en-US"/>
          </a:p>
        </p:txBody>
      </p:sp>
    </p:spTree>
    <p:extLst>
      <p:ext uri="{BB962C8B-B14F-4D97-AF65-F5344CB8AC3E}">
        <p14:creationId xmlns:p14="http://schemas.microsoft.com/office/powerpoint/2010/main" val="32267697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0" y="4914900"/>
            <a:ext cx="9144000" cy="228600"/>
            <a:chOff x="0" y="6553200"/>
            <a:chExt cx="9144000" cy="304800"/>
          </a:xfrm>
        </p:grpSpPr>
        <p:sp>
          <p:nvSpPr>
            <p:cNvPr id="15" name="Rectangle 14"/>
            <p:cNvSpPr/>
            <p:nvPr/>
          </p:nvSpPr>
          <p:spPr>
            <a:xfrm>
              <a:off x="6781800" y="6553200"/>
              <a:ext cx="2362200" cy="304800"/>
            </a:xfrm>
            <a:prstGeom prst="rect">
              <a:avLst/>
            </a:prstGeom>
            <a:solidFill>
              <a:srgbClr val="881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6553200"/>
              <a:ext cx="6781800" cy="30480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idx="1"/>
          </p:nvPr>
        </p:nvSpPr>
        <p:spPr>
          <a:xfrm>
            <a:off x="457200" y="1771650"/>
            <a:ext cx="8229600" cy="30289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23333" y="4926807"/>
            <a:ext cx="2133600" cy="216694"/>
          </a:xfrm>
          <a:prstGeom prst="rect">
            <a:avLst/>
          </a:prstGeom>
        </p:spPr>
        <p:txBody>
          <a:bodyPr vert="horz" lIns="91440" tIns="45720" rIns="91440" bIns="45720" rtlCol="0" anchor="ctr"/>
          <a:lstStyle>
            <a:lvl1pPr algn="l">
              <a:defRPr sz="1200">
                <a:solidFill>
                  <a:schemeClr val="bg1"/>
                </a:solidFill>
              </a:defRPr>
            </a:lvl1pPr>
          </a:lstStyle>
          <a:p>
            <a:fld id="{ED8EF9A0-CF26-4886-8F19-42B98404D8B5}" type="slidenum">
              <a:rPr lang="en-US" smtClean="0"/>
              <a:t>‹#›</a:t>
            </a:fld>
            <a:endParaRPr lang="en-US"/>
          </a:p>
        </p:txBody>
      </p:sp>
      <p:cxnSp>
        <p:nvCxnSpPr>
          <p:cNvPr id="9" name="Straight Connector 8"/>
          <p:cNvCxnSpPr/>
          <p:nvPr userDrawn="1"/>
        </p:nvCxnSpPr>
        <p:spPr>
          <a:xfrm>
            <a:off x="0" y="571500"/>
            <a:ext cx="9144000" cy="0"/>
          </a:xfrm>
          <a:prstGeom prst="line">
            <a:avLst/>
          </a:prstGeom>
          <a:ln>
            <a:solidFill>
              <a:srgbClr val="88183E"/>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6810374" y="4978402"/>
            <a:ext cx="1981200" cy="235962"/>
          </a:xfrm>
          <a:prstGeom prst="rect">
            <a:avLst/>
          </a:prstGeom>
          <a:noFill/>
        </p:spPr>
        <p:txBody>
          <a:bodyPr wrap="square" rtlCol="0">
            <a:spAutoFit/>
          </a:bodyPr>
          <a:lstStyle/>
          <a:p>
            <a:pPr algn="r" rtl="0"/>
            <a:r>
              <a:rPr lang="en-US" sz="1400" b="0" i="0" u="none" strike="noStrike" kern="1200" baseline="30000">
                <a:solidFill>
                  <a:schemeClr val="bg1"/>
                </a:solidFill>
                <a:latin typeface="+mn-lt"/>
                <a:ea typeface="+mn-ea"/>
                <a:cs typeface="+mn-cs"/>
              </a:rPr>
              <a:t>© 2019 Snell &amp; Wilmer </a:t>
            </a:r>
          </a:p>
        </p:txBody>
      </p:sp>
      <p:sp>
        <p:nvSpPr>
          <p:cNvPr id="2" name="Title Placeholder 1"/>
          <p:cNvSpPr>
            <a:spLocks noGrp="1"/>
          </p:cNvSpPr>
          <p:nvPr>
            <p:ph type="title"/>
          </p:nvPr>
        </p:nvSpPr>
        <p:spPr>
          <a:xfrm>
            <a:off x="457200" y="628650"/>
            <a:ext cx="8229600" cy="1028700"/>
          </a:xfrm>
          <a:prstGeom prst="rect">
            <a:avLst/>
          </a:prstGeom>
        </p:spPr>
        <p:txBody>
          <a:bodyPr vert="horz" lIns="91440" tIns="45720" rIns="91440" bIns="45720" rtlCol="0" anchor="ctr">
            <a:normAutofit/>
          </a:bodyPr>
          <a:lstStyle/>
          <a:p>
            <a:r>
              <a:rPr lang="en-US"/>
              <a:t>Click to edit Master title style</a:t>
            </a:r>
          </a:p>
        </p:txBody>
      </p:sp>
      <p:cxnSp>
        <p:nvCxnSpPr>
          <p:cNvPr id="18" name="Straight Connector 17"/>
          <p:cNvCxnSpPr/>
          <p:nvPr userDrawn="1"/>
        </p:nvCxnSpPr>
        <p:spPr>
          <a:xfrm>
            <a:off x="0" y="571500"/>
            <a:ext cx="9144000" cy="0"/>
          </a:xfrm>
          <a:prstGeom prst="line">
            <a:avLst/>
          </a:prstGeom>
          <a:ln>
            <a:solidFill>
              <a:srgbClr val="88183E"/>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440403"/>
            <a:ext cx="9144000" cy="131098"/>
          </a:xfrm>
          <a:prstGeom prst="rect">
            <a:avLst/>
          </a:prstGeom>
          <a:solidFill>
            <a:srgbClr val="881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7257784" y="444699"/>
            <a:ext cx="1886216" cy="131098"/>
            <a:chOff x="3683794" y="2352675"/>
            <a:chExt cx="1886216" cy="238125"/>
          </a:xfrm>
        </p:grpSpPr>
        <p:sp>
          <p:nvSpPr>
            <p:cNvPr id="21" name="Rectangle 20"/>
            <p:cNvSpPr/>
            <p:nvPr userDrawn="1"/>
          </p:nvSpPr>
          <p:spPr>
            <a:xfrm>
              <a:off x="4829176" y="2352675"/>
              <a:ext cx="740834" cy="238125"/>
            </a:xfrm>
            <a:prstGeom prst="rect">
              <a:avLst/>
            </a:prstGeom>
            <a:solidFill>
              <a:srgbClr val="570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055269" y="2352675"/>
              <a:ext cx="171715" cy="238125"/>
            </a:xfrm>
            <a:prstGeom prst="rect">
              <a:avLst/>
            </a:prstGeom>
            <a:solidFill>
              <a:srgbClr val="570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405313" y="2352675"/>
              <a:ext cx="328612" cy="238125"/>
            </a:xfrm>
            <a:prstGeom prst="rect">
              <a:avLst/>
            </a:prstGeom>
            <a:solidFill>
              <a:srgbClr val="570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3683794" y="2352675"/>
              <a:ext cx="85989" cy="238125"/>
            </a:xfrm>
            <a:prstGeom prst="rect">
              <a:avLst/>
            </a:prstGeom>
            <a:solidFill>
              <a:srgbClr val="570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64084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ts val="4100"/>
        </a:lnSpc>
        <a:spcBef>
          <a:spcPct val="0"/>
        </a:spcBef>
        <a:buNone/>
        <a:defRPr sz="4400" kern="1200">
          <a:solidFill>
            <a:srgbClr val="88183E"/>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352550"/>
            <a:ext cx="7772400" cy="1316829"/>
          </a:xfrm>
        </p:spPr>
        <p:txBody>
          <a:bodyPr>
            <a:normAutofit fontScale="90000"/>
          </a:bodyPr>
          <a:lstStyle/>
          <a:p>
            <a:r>
              <a:rPr lang="en-US"/>
              <a:t>What’s Ahead?</a:t>
            </a:r>
            <a:br>
              <a:rPr lang="en-US"/>
            </a:br>
            <a:r>
              <a:rPr lang="en-US" sz="4000"/>
              <a:t>Gearing Up for 2020 &amp; Closing Out 2019</a:t>
            </a:r>
            <a:endParaRPr lang="en-US"/>
          </a:p>
        </p:txBody>
      </p:sp>
      <p:sp>
        <p:nvSpPr>
          <p:cNvPr id="5" name="Subtitle 4"/>
          <p:cNvSpPr>
            <a:spLocks noGrp="1"/>
          </p:cNvSpPr>
          <p:nvPr>
            <p:ph type="subTitle" idx="1"/>
          </p:nvPr>
        </p:nvSpPr>
        <p:spPr>
          <a:xfrm>
            <a:off x="1371600" y="2914650"/>
            <a:ext cx="6400800" cy="1562100"/>
          </a:xfrm>
        </p:spPr>
        <p:txBody>
          <a:bodyPr>
            <a:normAutofit lnSpcReduction="10000"/>
          </a:bodyPr>
          <a:lstStyle/>
          <a:p>
            <a:r>
              <a:rPr lang="en-US" sz="1100" b="1"/>
              <a:t>Presented to: </a:t>
            </a:r>
          </a:p>
          <a:p>
            <a:r>
              <a:rPr lang="en-US" sz="1100" b="1"/>
              <a:t>Arizona Environmental Strategic Alliance </a:t>
            </a:r>
          </a:p>
          <a:p>
            <a:r>
              <a:rPr lang="en-US" sz="1100" b="1"/>
              <a:t>Environmental Compliance Assistance for Business &amp; Industry Seminar</a:t>
            </a:r>
          </a:p>
          <a:p>
            <a:r>
              <a:rPr lang="en-US" sz="1100" b="1"/>
              <a:t>(October 29, 2019)</a:t>
            </a:r>
          </a:p>
          <a:p>
            <a:endParaRPr lang="en-US" sz="1100" b="1"/>
          </a:p>
          <a:p>
            <a:r>
              <a:rPr lang="en-US" sz="1100" b="1"/>
              <a:t>Amanda A. Reeve</a:t>
            </a:r>
          </a:p>
          <a:p>
            <a:r>
              <a:rPr lang="en-US" sz="1100" b="1"/>
              <a:t>Environmental &amp; Regulatory Policy Advisor</a:t>
            </a:r>
          </a:p>
          <a:p>
            <a:r>
              <a:rPr lang="en-US" sz="1100" b="1"/>
              <a:t>Snell &amp; Wilmer LLP</a:t>
            </a:r>
          </a:p>
        </p:txBody>
      </p:sp>
    </p:spTree>
    <p:extLst>
      <p:ext uri="{BB962C8B-B14F-4D97-AF65-F5344CB8AC3E}">
        <p14:creationId xmlns:p14="http://schemas.microsoft.com/office/powerpoint/2010/main" val="41589072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p15="http://schemas.microsoft.com/office/powerpoint/2012/main" xmlns:p14="http://schemas.microsoft.com/office/powerpoint/2010/main" xmlns="" id="{CFE4C8C0-9FDF-41FD-A56E-D7584AED8292}"/>
              </a:ext>
            </a:extLst>
          </p:cNvPr>
          <p:cNvPicPr>
            <a:picLocks noChangeAspect="1"/>
          </p:cNvPicPr>
          <p:nvPr/>
        </p:nvPicPr>
        <p:blipFill>
          <a:blip r:embed="rId2"/>
          <a:stretch>
            <a:fillRect/>
          </a:stretch>
        </p:blipFill>
        <p:spPr>
          <a:xfrm>
            <a:off x="2133600" y="1504950"/>
            <a:ext cx="6858000" cy="797308"/>
          </a:xfrm>
          <a:prstGeom prst="rect">
            <a:avLst/>
          </a:prstGeom>
        </p:spPr>
      </p:pic>
      <p:pic>
        <p:nvPicPr>
          <p:cNvPr id="8" name="Picture 7">
            <a:extLst>
              <a:ext uri="{FF2B5EF4-FFF2-40B4-BE49-F238E27FC236}">
                <a16:creationId xmlns:a16="http://schemas.microsoft.com/office/drawing/2014/main" xmlns:p15="http://schemas.microsoft.com/office/powerpoint/2012/main" xmlns:p14="http://schemas.microsoft.com/office/powerpoint/2010/main" xmlns="" id="{54AF99F5-C479-4598-A27A-DE7A6FAC8BA8}"/>
              </a:ext>
            </a:extLst>
          </p:cNvPr>
          <p:cNvPicPr>
            <a:picLocks noChangeAspect="1"/>
          </p:cNvPicPr>
          <p:nvPr/>
        </p:nvPicPr>
        <p:blipFill>
          <a:blip r:embed="rId3"/>
          <a:stretch>
            <a:fillRect/>
          </a:stretch>
        </p:blipFill>
        <p:spPr>
          <a:xfrm>
            <a:off x="2109386" y="3080989"/>
            <a:ext cx="6858000" cy="816428"/>
          </a:xfrm>
          <a:prstGeom prst="rect">
            <a:avLst/>
          </a:prstGeom>
        </p:spPr>
      </p:pic>
      <p:pic>
        <p:nvPicPr>
          <p:cNvPr id="3" name="Picture 2">
            <a:extLst>
              <a:ext uri="{FF2B5EF4-FFF2-40B4-BE49-F238E27FC236}">
                <a16:creationId xmlns:a16="http://schemas.microsoft.com/office/drawing/2014/main" xmlns:p15="http://schemas.microsoft.com/office/powerpoint/2012/main" xmlns:p14="http://schemas.microsoft.com/office/powerpoint/2010/main" xmlns="" id="{0C1B7C11-A170-440D-9C9F-1BBE281FA5D3}"/>
              </a:ext>
            </a:extLst>
          </p:cNvPr>
          <p:cNvPicPr>
            <a:picLocks noChangeAspect="1"/>
          </p:cNvPicPr>
          <p:nvPr/>
        </p:nvPicPr>
        <p:blipFill>
          <a:blip r:embed="rId4"/>
          <a:stretch>
            <a:fillRect/>
          </a:stretch>
        </p:blipFill>
        <p:spPr>
          <a:xfrm>
            <a:off x="152400" y="1248803"/>
            <a:ext cx="1956986" cy="2645893"/>
          </a:xfrm>
          <a:prstGeom prst="rect">
            <a:avLst/>
          </a:prstGeom>
        </p:spPr>
      </p:pic>
    </p:spTree>
    <p:extLst>
      <p:ext uri="{BB962C8B-B14F-4D97-AF65-F5344CB8AC3E}">
        <p14:creationId xmlns:p14="http://schemas.microsoft.com/office/powerpoint/2010/main" val="16735546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4" presetClass="entr" presetSubtype="10" fill="hold" nodeType="clickEffec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p15="http://schemas.microsoft.com/office/powerpoint/2012/main" xmlns:p14="http://schemas.microsoft.com/office/powerpoint/2010/main" xmlns="" id="{94C24A08-381D-4B6A-BE25-6B26EF5E2322}"/>
              </a:ext>
            </a:extLst>
          </p:cNvPr>
          <p:cNvSpPr>
            <a:spLocks noGrp="1"/>
          </p:cNvSpPr>
          <p:nvPr>
            <p:ph type="title"/>
          </p:nvPr>
        </p:nvSpPr>
        <p:spPr/>
        <p:txBody>
          <a:bodyPr>
            <a:normAutofit/>
          </a:bodyPr>
          <a:lstStyle/>
          <a:p>
            <a:r>
              <a:rPr lang="en-US"/>
              <a:t>Agency					$7.3M</a:t>
            </a:r>
          </a:p>
        </p:txBody>
      </p:sp>
      <p:sp>
        <p:nvSpPr>
          <p:cNvPr id="5" name="Text Placeholder 4">
            <a:extLst>
              <a:ext uri="{FF2B5EF4-FFF2-40B4-BE49-F238E27FC236}">
                <a16:creationId xmlns:a16="http://schemas.microsoft.com/office/drawing/2014/main" xmlns:p15="http://schemas.microsoft.com/office/powerpoint/2012/main" xmlns:p14="http://schemas.microsoft.com/office/powerpoint/2010/main" xmlns="" id="{7526FE44-840B-49EB-AFFD-9DE3964A9CCE}"/>
              </a:ext>
            </a:extLst>
          </p:cNvPr>
          <p:cNvSpPr>
            <a:spLocks noGrp="1"/>
          </p:cNvSpPr>
          <p:nvPr>
            <p:ph type="body" idx="1"/>
          </p:nvPr>
        </p:nvSpPr>
        <p:spPr/>
        <p:txBody>
          <a:bodyPr/>
          <a:lstStyle/>
          <a:p>
            <a:r>
              <a:rPr lang="en-US"/>
              <a:t>ADEQ 2020 Budget and Legislative Ideas</a:t>
            </a:r>
          </a:p>
        </p:txBody>
      </p:sp>
    </p:spTree>
    <p:extLst>
      <p:ext uri="{BB962C8B-B14F-4D97-AF65-F5344CB8AC3E}">
        <p14:creationId xmlns:p14="http://schemas.microsoft.com/office/powerpoint/2010/main" val="34234270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p15="http://schemas.microsoft.com/office/powerpoint/2012/main" xmlns:p14="http://schemas.microsoft.com/office/powerpoint/2010/main" xmlns="" id="{20094B4E-6467-48E7-9AEF-85140DC44AB4}"/>
              </a:ext>
            </a:extLst>
          </p:cNvPr>
          <p:cNvPicPr>
            <a:picLocks noChangeAspect="1"/>
          </p:cNvPicPr>
          <p:nvPr/>
        </p:nvPicPr>
        <p:blipFill>
          <a:blip r:embed="rId2"/>
          <a:stretch>
            <a:fillRect/>
          </a:stretch>
        </p:blipFill>
        <p:spPr>
          <a:xfrm>
            <a:off x="944794" y="1733550"/>
            <a:ext cx="7254411" cy="2819400"/>
          </a:xfrm>
          <a:prstGeom prst="rect">
            <a:avLst/>
          </a:prstGeom>
        </p:spPr>
      </p:pic>
      <p:sp>
        <p:nvSpPr>
          <p:cNvPr id="3" name="Title 2">
            <a:extLst>
              <a:ext uri="{FF2B5EF4-FFF2-40B4-BE49-F238E27FC236}">
                <a16:creationId xmlns:a16="http://schemas.microsoft.com/office/drawing/2014/main" xmlns:p15="http://schemas.microsoft.com/office/powerpoint/2012/main" xmlns:p14="http://schemas.microsoft.com/office/powerpoint/2010/main" xmlns="" id="{8A8AFB5E-8858-40AD-8094-DC0ABCB69DCD}"/>
              </a:ext>
            </a:extLst>
          </p:cNvPr>
          <p:cNvSpPr>
            <a:spLocks noGrp="1"/>
          </p:cNvSpPr>
          <p:nvPr>
            <p:ph type="title"/>
          </p:nvPr>
        </p:nvSpPr>
        <p:spPr/>
        <p:txBody>
          <a:bodyPr/>
          <a:lstStyle/>
          <a:p>
            <a:r>
              <a:rPr lang="en-US"/>
              <a:t>Agency Policy Initiatives</a:t>
            </a:r>
          </a:p>
        </p:txBody>
      </p:sp>
    </p:spTree>
    <p:extLst>
      <p:ext uri="{BB962C8B-B14F-4D97-AF65-F5344CB8AC3E}">
        <p14:creationId xmlns:p14="http://schemas.microsoft.com/office/powerpoint/2010/main" val="349196759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p15="http://schemas.microsoft.com/office/powerpoint/2012/main" xmlns:p14="http://schemas.microsoft.com/office/powerpoint/2010/main" xmlns="" id="{BE3F49BA-CD6F-43AB-939E-57B178C7117B}"/>
              </a:ext>
            </a:extLst>
          </p:cNvPr>
          <p:cNvPicPr>
            <a:picLocks noChangeAspect="1"/>
          </p:cNvPicPr>
          <p:nvPr/>
        </p:nvPicPr>
        <p:blipFill>
          <a:blip r:embed="rId2"/>
          <a:stretch>
            <a:fillRect/>
          </a:stretch>
        </p:blipFill>
        <p:spPr>
          <a:xfrm>
            <a:off x="2033186" y="1019474"/>
            <a:ext cx="6882214" cy="1247476"/>
          </a:xfrm>
          <a:prstGeom prst="rect">
            <a:avLst/>
          </a:prstGeom>
        </p:spPr>
      </p:pic>
      <p:pic>
        <p:nvPicPr>
          <p:cNvPr id="3" name="Picture 2">
            <a:extLst>
              <a:ext uri="{FF2B5EF4-FFF2-40B4-BE49-F238E27FC236}">
                <a16:creationId xmlns:a16="http://schemas.microsoft.com/office/drawing/2014/main" xmlns:p15="http://schemas.microsoft.com/office/powerpoint/2012/main" xmlns:p14="http://schemas.microsoft.com/office/powerpoint/2010/main" xmlns="" id="{70ECBC14-0B88-4B34-904E-9446FEA0445B}"/>
              </a:ext>
            </a:extLst>
          </p:cNvPr>
          <p:cNvPicPr>
            <a:picLocks noChangeAspect="1"/>
          </p:cNvPicPr>
          <p:nvPr/>
        </p:nvPicPr>
        <p:blipFill>
          <a:blip r:embed="rId3"/>
          <a:stretch>
            <a:fillRect/>
          </a:stretch>
        </p:blipFill>
        <p:spPr>
          <a:xfrm>
            <a:off x="2038629" y="2962717"/>
            <a:ext cx="6882214" cy="774469"/>
          </a:xfrm>
          <a:prstGeom prst="rect">
            <a:avLst/>
          </a:prstGeom>
        </p:spPr>
      </p:pic>
      <p:pic>
        <p:nvPicPr>
          <p:cNvPr id="6" name="Picture 5">
            <a:extLst>
              <a:ext uri="{FF2B5EF4-FFF2-40B4-BE49-F238E27FC236}">
                <a16:creationId xmlns:a16="http://schemas.microsoft.com/office/drawing/2014/main" xmlns:p15="http://schemas.microsoft.com/office/powerpoint/2012/main" xmlns:p14="http://schemas.microsoft.com/office/powerpoint/2010/main" xmlns="" id="{5B42141E-50A3-4F7C-9D4A-E7B7E5EAB9BF}"/>
              </a:ext>
            </a:extLst>
          </p:cNvPr>
          <p:cNvPicPr>
            <a:picLocks noChangeAspect="1"/>
          </p:cNvPicPr>
          <p:nvPr/>
        </p:nvPicPr>
        <p:blipFill>
          <a:blip r:embed="rId4"/>
          <a:stretch>
            <a:fillRect/>
          </a:stretch>
        </p:blipFill>
        <p:spPr>
          <a:xfrm>
            <a:off x="114299" y="4324350"/>
            <a:ext cx="8915401" cy="492528"/>
          </a:xfrm>
          <a:prstGeom prst="rect">
            <a:avLst/>
          </a:prstGeom>
        </p:spPr>
      </p:pic>
      <p:pic>
        <p:nvPicPr>
          <p:cNvPr id="7" name="Picture 6">
            <a:extLst>
              <a:ext uri="{FF2B5EF4-FFF2-40B4-BE49-F238E27FC236}">
                <a16:creationId xmlns:a16="http://schemas.microsoft.com/office/drawing/2014/main" xmlns:p15="http://schemas.microsoft.com/office/powerpoint/2012/main" xmlns:p14="http://schemas.microsoft.com/office/powerpoint/2010/main" xmlns="" id="{11AF4CC8-E526-4028-93CF-825C605AAEE5}"/>
              </a:ext>
            </a:extLst>
          </p:cNvPr>
          <p:cNvPicPr>
            <a:picLocks noChangeAspect="1"/>
          </p:cNvPicPr>
          <p:nvPr/>
        </p:nvPicPr>
        <p:blipFill>
          <a:blip r:embed="rId5"/>
          <a:stretch>
            <a:fillRect/>
          </a:stretch>
        </p:blipFill>
        <p:spPr>
          <a:xfrm>
            <a:off x="76200" y="1123950"/>
            <a:ext cx="1956986" cy="2645893"/>
          </a:xfrm>
          <a:prstGeom prst="rect">
            <a:avLst/>
          </a:prstGeom>
        </p:spPr>
      </p:pic>
    </p:spTree>
    <p:extLst>
      <p:ext uri="{BB962C8B-B14F-4D97-AF65-F5344CB8AC3E}">
        <p14:creationId xmlns:p14="http://schemas.microsoft.com/office/powerpoint/2010/main" val="38575065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nodeType="clickEffec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4" presetClass="entr" presetSubtype="16" fill="hold" nodeType="clickEffec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45" presetClass="entr" presetSubtype="0" fill="hold" nodeType="clickEffec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p15="http://schemas.microsoft.com/office/powerpoint/2012/main" xmlns:p14="http://schemas.microsoft.com/office/powerpoint/2010/main" xmlns="" id="{94C24A08-381D-4B6A-BE25-6B26EF5E2322}"/>
              </a:ext>
            </a:extLst>
          </p:cNvPr>
          <p:cNvSpPr>
            <a:spLocks noGrp="1"/>
          </p:cNvSpPr>
          <p:nvPr>
            <p:ph type="title"/>
          </p:nvPr>
        </p:nvSpPr>
        <p:spPr/>
        <p:txBody>
          <a:bodyPr>
            <a:normAutofit/>
          </a:bodyPr>
          <a:lstStyle/>
          <a:p>
            <a:r>
              <a:rPr lang="en-US"/>
              <a:t>Agency</a:t>
            </a:r>
          </a:p>
        </p:txBody>
      </p:sp>
      <p:sp>
        <p:nvSpPr>
          <p:cNvPr id="5" name="Text Placeholder 4">
            <a:extLst>
              <a:ext uri="{FF2B5EF4-FFF2-40B4-BE49-F238E27FC236}">
                <a16:creationId xmlns:a16="http://schemas.microsoft.com/office/drawing/2014/main" xmlns:p15="http://schemas.microsoft.com/office/powerpoint/2012/main" xmlns:p14="http://schemas.microsoft.com/office/powerpoint/2010/main" xmlns="" id="{7526FE44-840B-49EB-AFFD-9DE3964A9CCE}"/>
              </a:ext>
            </a:extLst>
          </p:cNvPr>
          <p:cNvSpPr>
            <a:spLocks noGrp="1"/>
          </p:cNvSpPr>
          <p:nvPr>
            <p:ph type="body" idx="1"/>
          </p:nvPr>
        </p:nvSpPr>
        <p:spPr/>
        <p:txBody>
          <a:bodyPr/>
          <a:lstStyle/>
          <a:p>
            <a:r>
              <a:rPr lang="en-US"/>
              <a:t>Closing Out 2019:   ADEQ Public Input Opportunities</a:t>
            </a:r>
          </a:p>
        </p:txBody>
      </p:sp>
    </p:spTree>
    <p:extLst>
      <p:ext uri="{BB962C8B-B14F-4D97-AF65-F5344CB8AC3E}">
        <p14:creationId xmlns:p14="http://schemas.microsoft.com/office/powerpoint/2010/main" val="11350398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p15="http://schemas.microsoft.com/office/powerpoint/2012/main" xmlns:p14="http://schemas.microsoft.com/office/powerpoint/2010/main" xmlns="" id="{717A5DE6-02CB-4E48-97AC-AE9E1C1FD2B6}"/>
              </a:ext>
            </a:extLst>
          </p:cNvPr>
          <p:cNvPicPr>
            <a:picLocks noChangeAspect="1"/>
          </p:cNvPicPr>
          <p:nvPr/>
        </p:nvPicPr>
        <p:blipFill>
          <a:blip r:embed="rId2"/>
          <a:stretch>
            <a:fillRect/>
          </a:stretch>
        </p:blipFill>
        <p:spPr>
          <a:xfrm>
            <a:off x="322119" y="3187204"/>
            <a:ext cx="3429000" cy="1116263"/>
          </a:xfrm>
          <a:prstGeom prst="rect">
            <a:avLst/>
          </a:prstGeom>
        </p:spPr>
      </p:pic>
      <p:pic>
        <p:nvPicPr>
          <p:cNvPr id="13" name="Picture 12">
            <a:extLst>
              <a:ext uri="{FF2B5EF4-FFF2-40B4-BE49-F238E27FC236}">
                <a16:creationId xmlns:a16="http://schemas.microsoft.com/office/drawing/2014/main" xmlns:p15="http://schemas.microsoft.com/office/powerpoint/2012/main" xmlns:p14="http://schemas.microsoft.com/office/powerpoint/2010/main" xmlns="" id="{9CDBB10E-93CB-4A36-BE53-EA5D2C4B6770}"/>
              </a:ext>
            </a:extLst>
          </p:cNvPr>
          <p:cNvPicPr>
            <a:picLocks noChangeAspect="1"/>
          </p:cNvPicPr>
          <p:nvPr/>
        </p:nvPicPr>
        <p:blipFill>
          <a:blip r:embed="rId3"/>
          <a:stretch>
            <a:fillRect/>
          </a:stretch>
        </p:blipFill>
        <p:spPr>
          <a:xfrm>
            <a:off x="2182091" y="4241309"/>
            <a:ext cx="2844416" cy="627545"/>
          </a:xfrm>
          <a:prstGeom prst="rect">
            <a:avLst/>
          </a:prstGeom>
        </p:spPr>
      </p:pic>
      <p:pic>
        <p:nvPicPr>
          <p:cNvPr id="8" name="Picture 7">
            <a:extLst>
              <a:ext uri="{FF2B5EF4-FFF2-40B4-BE49-F238E27FC236}">
                <a16:creationId xmlns:a16="http://schemas.microsoft.com/office/drawing/2014/main" xmlns:p15="http://schemas.microsoft.com/office/powerpoint/2012/main" xmlns:p14="http://schemas.microsoft.com/office/powerpoint/2010/main" xmlns="" id="{D8C31780-6C1B-4E0D-A1D5-644FD582858A}"/>
              </a:ext>
            </a:extLst>
          </p:cNvPr>
          <p:cNvPicPr>
            <a:picLocks noChangeAspect="1"/>
          </p:cNvPicPr>
          <p:nvPr/>
        </p:nvPicPr>
        <p:blipFill>
          <a:blip r:embed="rId4"/>
          <a:stretch>
            <a:fillRect/>
          </a:stretch>
        </p:blipFill>
        <p:spPr>
          <a:xfrm>
            <a:off x="4419600" y="1185463"/>
            <a:ext cx="4572209" cy="2943120"/>
          </a:xfrm>
          <a:prstGeom prst="rect">
            <a:avLst/>
          </a:prstGeom>
        </p:spPr>
      </p:pic>
      <p:pic>
        <p:nvPicPr>
          <p:cNvPr id="10" name="Picture 9">
            <a:extLst>
              <a:ext uri="{FF2B5EF4-FFF2-40B4-BE49-F238E27FC236}">
                <a16:creationId xmlns:a16="http://schemas.microsoft.com/office/drawing/2014/main" xmlns:p15="http://schemas.microsoft.com/office/powerpoint/2012/main" xmlns:p14="http://schemas.microsoft.com/office/powerpoint/2010/main" xmlns="" id="{4E62F515-3F27-4357-B057-30FDA25BF0BC}"/>
              </a:ext>
            </a:extLst>
          </p:cNvPr>
          <p:cNvPicPr>
            <a:picLocks noChangeAspect="1"/>
          </p:cNvPicPr>
          <p:nvPr/>
        </p:nvPicPr>
        <p:blipFill>
          <a:blip r:embed="rId5"/>
          <a:stretch>
            <a:fillRect/>
          </a:stretch>
        </p:blipFill>
        <p:spPr>
          <a:xfrm>
            <a:off x="1600200" y="605776"/>
            <a:ext cx="6019800" cy="754571"/>
          </a:xfrm>
          <a:prstGeom prst="rect">
            <a:avLst/>
          </a:prstGeom>
        </p:spPr>
      </p:pic>
      <p:pic>
        <p:nvPicPr>
          <p:cNvPr id="11" name="Picture 10">
            <a:extLst>
              <a:ext uri="{FF2B5EF4-FFF2-40B4-BE49-F238E27FC236}">
                <a16:creationId xmlns:a16="http://schemas.microsoft.com/office/drawing/2014/main" xmlns:p15="http://schemas.microsoft.com/office/powerpoint/2012/main" xmlns:p14="http://schemas.microsoft.com/office/powerpoint/2010/main" xmlns="" id="{7CB063B8-9313-4D02-8ACF-AF1521737FEB}"/>
              </a:ext>
            </a:extLst>
          </p:cNvPr>
          <p:cNvPicPr>
            <a:picLocks noChangeAspect="1"/>
          </p:cNvPicPr>
          <p:nvPr/>
        </p:nvPicPr>
        <p:blipFill>
          <a:blip r:embed="rId6"/>
          <a:stretch>
            <a:fillRect/>
          </a:stretch>
        </p:blipFill>
        <p:spPr>
          <a:xfrm>
            <a:off x="353291" y="1456895"/>
            <a:ext cx="3657600" cy="1611247"/>
          </a:xfrm>
          <a:prstGeom prst="rect">
            <a:avLst/>
          </a:prstGeom>
        </p:spPr>
      </p:pic>
      <p:pic>
        <p:nvPicPr>
          <p:cNvPr id="15" name="Picture 14">
            <a:extLst>
              <a:ext uri="{FF2B5EF4-FFF2-40B4-BE49-F238E27FC236}">
                <a16:creationId xmlns:a16="http://schemas.microsoft.com/office/drawing/2014/main" xmlns:p15="http://schemas.microsoft.com/office/powerpoint/2012/main" xmlns:p14="http://schemas.microsoft.com/office/powerpoint/2010/main" xmlns="" id="{97E87A96-5937-44EB-B8E7-49A52C40FBF4}"/>
              </a:ext>
            </a:extLst>
          </p:cNvPr>
          <p:cNvPicPr>
            <a:picLocks noChangeAspect="1"/>
          </p:cNvPicPr>
          <p:nvPr/>
        </p:nvPicPr>
        <p:blipFill>
          <a:blip r:embed="rId7"/>
          <a:stretch>
            <a:fillRect/>
          </a:stretch>
        </p:blipFill>
        <p:spPr>
          <a:xfrm>
            <a:off x="6168567" y="4091812"/>
            <a:ext cx="2802081" cy="690127"/>
          </a:xfrm>
          <a:prstGeom prst="round2DiagRect">
            <a:avLst>
              <a:gd name="adj1" fmla="val 16667"/>
              <a:gd name="adj2" fmla="val 0"/>
            </a:avLst>
          </a:prstGeom>
          <a:gradFill>
            <a:gsLst>
              <a:gs pos="0">
                <a:srgbClr val="5C898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88900" cap="sq">
            <a:solidFill>
              <a:srgbClr val="5C8986"/>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296851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p15="http://schemas.microsoft.com/office/powerpoint/2012/main" xmlns:p14="http://schemas.microsoft.com/office/powerpoint/2010/main" xmlns="" id="{11AB616A-2713-48D8-A9E7-7331E4AE412F}"/>
              </a:ext>
            </a:extLst>
          </p:cNvPr>
          <p:cNvPicPr>
            <a:picLocks noChangeAspect="1"/>
          </p:cNvPicPr>
          <p:nvPr/>
        </p:nvPicPr>
        <p:blipFill>
          <a:blip r:embed="rId2"/>
          <a:stretch>
            <a:fillRect/>
          </a:stretch>
        </p:blipFill>
        <p:spPr>
          <a:xfrm>
            <a:off x="3171825" y="133350"/>
            <a:ext cx="2800350" cy="723900"/>
          </a:xfrm>
          <a:prstGeom prst="rect">
            <a:avLst/>
          </a:prstGeom>
        </p:spPr>
      </p:pic>
      <p:pic>
        <p:nvPicPr>
          <p:cNvPr id="4" name="Picture 3">
            <a:extLst>
              <a:ext uri="{FF2B5EF4-FFF2-40B4-BE49-F238E27FC236}">
                <a16:creationId xmlns:a16="http://schemas.microsoft.com/office/drawing/2014/main" xmlns:p15="http://schemas.microsoft.com/office/powerpoint/2012/main" xmlns:p14="http://schemas.microsoft.com/office/powerpoint/2010/main" xmlns="" id="{BC9E258A-8332-4611-B68A-41AD8A070B5B}"/>
              </a:ext>
            </a:extLst>
          </p:cNvPr>
          <p:cNvPicPr>
            <a:picLocks noChangeAspect="1"/>
          </p:cNvPicPr>
          <p:nvPr/>
        </p:nvPicPr>
        <p:blipFill>
          <a:blip r:embed="rId3"/>
          <a:stretch>
            <a:fillRect/>
          </a:stretch>
        </p:blipFill>
        <p:spPr>
          <a:xfrm>
            <a:off x="133350" y="875400"/>
            <a:ext cx="4933950" cy="3181350"/>
          </a:xfrm>
          <a:prstGeom prst="rect">
            <a:avLst/>
          </a:prstGeom>
        </p:spPr>
      </p:pic>
      <p:pic>
        <p:nvPicPr>
          <p:cNvPr id="5" name="Picture 4">
            <a:extLst>
              <a:ext uri="{FF2B5EF4-FFF2-40B4-BE49-F238E27FC236}">
                <a16:creationId xmlns:a16="http://schemas.microsoft.com/office/drawing/2014/main" xmlns:p15="http://schemas.microsoft.com/office/powerpoint/2012/main" xmlns:p14="http://schemas.microsoft.com/office/powerpoint/2010/main" xmlns="" id="{D20BB5A6-22B7-444D-AB52-AA6466DCBC64}"/>
              </a:ext>
            </a:extLst>
          </p:cNvPr>
          <p:cNvPicPr>
            <a:picLocks noChangeAspect="1"/>
          </p:cNvPicPr>
          <p:nvPr/>
        </p:nvPicPr>
        <p:blipFill>
          <a:blip r:embed="rId4"/>
          <a:stretch>
            <a:fillRect/>
          </a:stretch>
        </p:blipFill>
        <p:spPr>
          <a:xfrm>
            <a:off x="3737594" y="1885950"/>
            <a:ext cx="5273056" cy="1677791"/>
          </a:xfrm>
          <a:prstGeom prst="rect">
            <a:avLst/>
          </a:prstGeom>
          <a:effectLst>
            <a:glow rad="254000">
              <a:srgbClr val="5C8986">
                <a:alpha val="60000"/>
              </a:srgbClr>
            </a:glow>
            <a:outerShdw blurRad="76200" dist="12700" dir="8100000" sy="-23000" kx="800400" algn="br" rotWithShape="0">
              <a:prstClr val="black">
                <a:alpha val="20000"/>
              </a:prstClr>
            </a:outerShdw>
          </a:effectLst>
        </p:spPr>
      </p:pic>
      <p:pic>
        <p:nvPicPr>
          <p:cNvPr id="6" name="Picture 5">
            <a:extLst>
              <a:ext uri="{FF2B5EF4-FFF2-40B4-BE49-F238E27FC236}">
                <a16:creationId xmlns:a16="http://schemas.microsoft.com/office/drawing/2014/main" xmlns:p15="http://schemas.microsoft.com/office/powerpoint/2012/main" xmlns:p14="http://schemas.microsoft.com/office/powerpoint/2010/main" xmlns="" id="{196D170D-2D68-4C81-A6A6-AB9100376ED3}"/>
              </a:ext>
            </a:extLst>
          </p:cNvPr>
          <p:cNvPicPr>
            <a:picLocks noChangeAspect="1"/>
          </p:cNvPicPr>
          <p:nvPr/>
        </p:nvPicPr>
        <p:blipFill>
          <a:blip r:embed="rId5"/>
          <a:stretch>
            <a:fillRect/>
          </a:stretch>
        </p:blipFill>
        <p:spPr>
          <a:xfrm>
            <a:off x="2354572" y="4236760"/>
            <a:ext cx="4019550" cy="533400"/>
          </a:xfrm>
          <a:prstGeom prst="rect">
            <a:avLst/>
          </a:prstGeom>
        </p:spPr>
      </p:pic>
    </p:spTree>
    <p:extLst>
      <p:ext uri="{BB962C8B-B14F-4D97-AF65-F5344CB8AC3E}">
        <p14:creationId xmlns:p14="http://schemas.microsoft.com/office/powerpoint/2010/main" val="39519168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p15="http://schemas.microsoft.com/office/powerpoint/2012/main" xmlns:p14="http://schemas.microsoft.com/office/powerpoint/2010/main" xmlns="" id="{94C24A08-381D-4B6A-BE25-6B26EF5E2322}"/>
              </a:ext>
            </a:extLst>
          </p:cNvPr>
          <p:cNvSpPr>
            <a:spLocks noGrp="1"/>
          </p:cNvSpPr>
          <p:nvPr>
            <p:ph type="title"/>
          </p:nvPr>
        </p:nvSpPr>
        <p:spPr/>
        <p:txBody>
          <a:bodyPr>
            <a:normAutofit/>
          </a:bodyPr>
          <a:lstStyle/>
          <a:p>
            <a:r>
              <a:rPr lang="en-US"/>
              <a:t>Air Quality Division</a:t>
            </a:r>
          </a:p>
        </p:txBody>
      </p:sp>
      <p:sp>
        <p:nvSpPr>
          <p:cNvPr id="5" name="Text Placeholder 4">
            <a:extLst>
              <a:ext uri="{FF2B5EF4-FFF2-40B4-BE49-F238E27FC236}">
                <a16:creationId xmlns:a16="http://schemas.microsoft.com/office/drawing/2014/main" xmlns:p15="http://schemas.microsoft.com/office/powerpoint/2012/main" xmlns:p14="http://schemas.microsoft.com/office/powerpoint/2010/main" xmlns="" id="{7526FE44-840B-49EB-AFFD-9DE3964A9CCE}"/>
              </a:ext>
            </a:extLst>
          </p:cNvPr>
          <p:cNvSpPr>
            <a:spLocks noGrp="1"/>
          </p:cNvSpPr>
          <p:nvPr>
            <p:ph type="body" idx="1"/>
          </p:nvPr>
        </p:nvSpPr>
        <p:spPr/>
        <p:txBody>
          <a:bodyPr/>
          <a:lstStyle/>
          <a:p>
            <a:r>
              <a:rPr lang="en-US"/>
              <a:t>Closing Out 2019:   ADEQ Public Input Opportunities</a:t>
            </a:r>
          </a:p>
        </p:txBody>
      </p:sp>
    </p:spTree>
    <p:extLst>
      <p:ext uri="{BB962C8B-B14F-4D97-AF65-F5344CB8AC3E}">
        <p14:creationId xmlns:p14="http://schemas.microsoft.com/office/powerpoint/2010/main" val="3059811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15="http://schemas.microsoft.com/office/powerpoint/2012/main" xmlns:p14="http://schemas.microsoft.com/office/powerpoint/2010/main" xmlns="" id="{ED2D255B-5115-4650-BDED-AF665B06E800}"/>
              </a:ext>
            </a:extLst>
          </p:cNvPr>
          <p:cNvPicPr>
            <a:picLocks noChangeAspect="1"/>
          </p:cNvPicPr>
          <p:nvPr/>
        </p:nvPicPr>
        <p:blipFill>
          <a:blip r:embed="rId2"/>
          <a:stretch>
            <a:fillRect/>
          </a:stretch>
        </p:blipFill>
        <p:spPr>
          <a:xfrm>
            <a:off x="59229" y="1047750"/>
            <a:ext cx="9025542" cy="3780289"/>
          </a:xfrm>
          <a:prstGeom prst="rect">
            <a:avLst/>
          </a:prstGeom>
        </p:spPr>
      </p:pic>
      <p:pic>
        <p:nvPicPr>
          <p:cNvPr id="5" name="Picture 4">
            <a:extLst>
              <a:ext uri="{FF2B5EF4-FFF2-40B4-BE49-F238E27FC236}">
                <a16:creationId xmlns:a16="http://schemas.microsoft.com/office/drawing/2014/main" xmlns:p15="http://schemas.microsoft.com/office/powerpoint/2012/main" xmlns:p14="http://schemas.microsoft.com/office/powerpoint/2010/main" xmlns="" id="{92565899-591F-4C90-A308-DE8C670BDE2E}"/>
              </a:ext>
            </a:extLst>
          </p:cNvPr>
          <p:cNvPicPr>
            <a:picLocks noChangeAspect="1"/>
          </p:cNvPicPr>
          <p:nvPr/>
        </p:nvPicPr>
        <p:blipFill>
          <a:blip r:embed="rId3"/>
          <a:stretch>
            <a:fillRect/>
          </a:stretch>
        </p:blipFill>
        <p:spPr>
          <a:xfrm>
            <a:off x="2057400" y="133350"/>
            <a:ext cx="5448300" cy="800100"/>
          </a:xfrm>
          <a:prstGeom prst="rect">
            <a:avLst/>
          </a:prstGeom>
        </p:spPr>
      </p:pic>
    </p:spTree>
    <p:extLst>
      <p:ext uri="{BB962C8B-B14F-4D97-AF65-F5344CB8AC3E}">
        <p14:creationId xmlns:p14="http://schemas.microsoft.com/office/powerpoint/2010/main" val="28661880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p15="http://schemas.microsoft.com/office/powerpoint/2012/main" xmlns:p14="http://schemas.microsoft.com/office/powerpoint/2010/main" xmlns="" id="{C8A6597C-C076-4C5B-886D-5EA027AEA4C7}"/>
              </a:ext>
            </a:extLst>
          </p:cNvPr>
          <p:cNvPicPr>
            <a:picLocks noChangeAspect="1"/>
          </p:cNvPicPr>
          <p:nvPr/>
        </p:nvPicPr>
        <p:blipFill>
          <a:blip r:embed="rId2"/>
          <a:stretch>
            <a:fillRect/>
          </a:stretch>
        </p:blipFill>
        <p:spPr>
          <a:xfrm>
            <a:off x="1981200" y="57150"/>
            <a:ext cx="5448300" cy="800100"/>
          </a:xfrm>
          <a:prstGeom prst="rect">
            <a:avLst/>
          </a:prstGeom>
        </p:spPr>
      </p:pic>
      <p:pic>
        <p:nvPicPr>
          <p:cNvPr id="3" name="Picture 2">
            <a:extLst>
              <a:ext uri="{FF2B5EF4-FFF2-40B4-BE49-F238E27FC236}">
                <a16:creationId xmlns:a16="http://schemas.microsoft.com/office/drawing/2014/main" xmlns:p15="http://schemas.microsoft.com/office/powerpoint/2012/main" xmlns:p14="http://schemas.microsoft.com/office/powerpoint/2010/main" xmlns="" id="{C5D48677-D317-4B45-BB43-53E4C5B87896}"/>
              </a:ext>
            </a:extLst>
          </p:cNvPr>
          <p:cNvPicPr>
            <a:picLocks noChangeAspect="1"/>
          </p:cNvPicPr>
          <p:nvPr/>
        </p:nvPicPr>
        <p:blipFill>
          <a:blip r:embed="rId3"/>
          <a:stretch>
            <a:fillRect/>
          </a:stretch>
        </p:blipFill>
        <p:spPr>
          <a:xfrm>
            <a:off x="250401" y="857250"/>
            <a:ext cx="4454949" cy="4019550"/>
          </a:xfrm>
          <a:prstGeom prst="rect">
            <a:avLst/>
          </a:prstGeom>
        </p:spPr>
      </p:pic>
      <p:pic>
        <p:nvPicPr>
          <p:cNvPr id="5" name="Picture 4">
            <a:extLst>
              <a:ext uri="{FF2B5EF4-FFF2-40B4-BE49-F238E27FC236}">
                <a16:creationId xmlns:a16="http://schemas.microsoft.com/office/drawing/2014/main" xmlns:p15="http://schemas.microsoft.com/office/powerpoint/2012/main" xmlns:p14="http://schemas.microsoft.com/office/powerpoint/2010/main" xmlns="" id="{D6199917-1DE0-405D-8B17-6B2674DDC166}"/>
              </a:ext>
            </a:extLst>
          </p:cNvPr>
          <p:cNvPicPr>
            <a:picLocks noChangeAspect="1"/>
          </p:cNvPicPr>
          <p:nvPr/>
        </p:nvPicPr>
        <p:blipFill>
          <a:blip r:embed="rId4"/>
          <a:stretch>
            <a:fillRect/>
          </a:stretch>
        </p:blipFill>
        <p:spPr>
          <a:xfrm>
            <a:off x="5257800" y="1200150"/>
            <a:ext cx="3333999" cy="1240183"/>
          </a:xfrm>
          <a:prstGeom prst="rect">
            <a:avLst/>
          </a:prstGeom>
        </p:spPr>
      </p:pic>
      <p:sp>
        <p:nvSpPr>
          <p:cNvPr id="7" name="TextBox 6">
            <a:extLst>
              <a:ext uri="{FF2B5EF4-FFF2-40B4-BE49-F238E27FC236}">
                <a16:creationId xmlns:a16="http://schemas.microsoft.com/office/drawing/2014/main" xmlns:p15="http://schemas.microsoft.com/office/powerpoint/2012/main" xmlns:p14="http://schemas.microsoft.com/office/powerpoint/2010/main" xmlns="" id="{AF56C546-69C2-4BC8-B277-EE94C0E8C2BB}"/>
              </a:ext>
            </a:extLst>
          </p:cNvPr>
          <p:cNvSpPr txBox="1"/>
          <p:nvPr/>
        </p:nvSpPr>
        <p:spPr>
          <a:xfrm>
            <a:off x="5335199" y="2850375"/>
            <a:ext cx="3257800" cy="1692771"/>
          </a:xfrm>
          <a:prstGeom prst="rect">
            <a:avLst/>
          </a:prstGeom>
          <a:noFill/>
          <a:ln w="0" cap="rnd" cmpd="sng">
            <a:solidFill>
              <a:srgbClr val="5C8986">
                <a:alpha val="1000"/>
              </a:srgbClr>
            </a:solidFill>
          </a:ln>
          <a:effectLst>
            <a:glow rad="139700">
              <a:srgbClr val="5C8986">
                <a:alpha val="60000"/>
              </a:srgbClr>
            </a:glow>
          </a:effectLst>
        </p:spPr>
        <p:txBody>
          <a:bodyPr wrap="square" rtlCol="0">
            <a:spAutoFit/>
          </a:bodyPr>
          <a:lstStyle/>
          <a:p>
            <a:pPr algn="ctr"/>
            <a:r>
              <a:rPr lang="en-US" sz="1600" b="1"/>
              <a:t>Comments/Feedback Due:</a:t>
            </a:r>
          </a:p>
          <a:p>
            <a:pPr algn="ctr"/>
            <a:r>
              <a:rPr lang="en-US" b="1"/>
              <a:t>December 2, 2019</a:t>
            </a:r>
          </a:p>
          <a:p>
            <a:pPr algn="ctr"/>
            <a:endParaRPr lang="en-US" sz="1400"/>
          </a:p>
          <a:p>
            <a:pPr algn="ctr"/>
            <a:r>
              <a:rPr lang="en-US" sz="1400" b="1"/>
              <a:t>Submit to:</a:t>
            </a:r>
          </a:p>
          <a:p>
            <a:pPr algn="ctr"/>
            <a:r>
              <a:rPr lang="en-US" sz="1400"/>
              <a:t>Bruce Friedl</a:t>
            </a:r>
          </a:p>
          <a:p>
            <a:pPr algn="ctr"/>
            <a:r>
              <a:rPr lang="en-US" sz="1400"/>
              <a:t>602-771-2259</a:t>
            </a:r>
          </a:p>
          <a:p>
            <a:pPr algn="ctr"/>
            <a:r>
              <a:rPr lang="en-US" sz="1400" u="sng"/>
              <a:t>FRIEDL.BRUCE@AZDEQ.GOV</a:t>
            </a:r>
            <a:endParaRPr lang="en-US" sz="1400"/>
          </a:p>
        </p:txBody>
      </p:sp>
    </p:spTree>
    <p:extLst>
      <p:ext uri="{BB962C8B-B14F-4D97-AF65-F5344CB8AC3E}">
        <p14:creationId xmlns:p14="http://schemas.microsoft.com/office/powerpoint/2010/main" val="35369161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15="http://schemas.microsoft.com/office/powerpoint/2012/main" xmlns:p14="http://schemas.microsoft.com/office/powerpoint/2010/main" xmlns="" id="{9AFDF0F8-D295-488D-B64F-21EC5046D5BC}"/>
              </a:ext>
            </a:extLst>
          </p:cNvPr>
          <p:cNvPicPr>
            <a:picLocks noChangeAspect="1"/>
          </p:cNvPicPr>
          <p:nvPr/>
        </p:nvPicPr>
        <p:blipFill>
          <a:blip r:embed="rId2"/>
          <a:stretch>
            <a:fillRect/>
          </a:stretch>
        </p:blipFill>
        <p:spPr>
          <a:xfrm>
            <a:off x="1604962" y="57150"/>
            <a:ext cx="5934075" cy="1000032"/>
          </a:xfrm>
          <a:prstGeom prst="rect">
            <a:avLst/>
          </a:prstGeom>
        </p:spPr>
      </p:pic>
      <p:pic>
        <p:nvPicPr>
          <p:cNvPr id="5" name="Picture 4">
            <a:extLst>
              <a:ext uri="{FF2B5EF4-FFF2-40B4-BE49-F238E27FC236}">
                <a16:creationId xmlns:a16="http://schemas.microsoft.com/office/drawing/2014/main" xmlns:p15="http://schemas.microsoft.com/office/powerpoint/2012/main" xmlns:p14="http://schemas.microsoft.com/office/powerpoint/2010/main" xmlns="" id="{1D32C13F-31D0-4573-978D-8563CCF13901}"/>
              </a:ext>
            </a:extLst>
          </p:cNvPr>
          <p:cNvPicPr>
            <a:picLocks noChangeAspect="1"/>
          </p:cNvPicPr>
          <p:nvPr/>
        </p:nvPicPr>
        <p:blipFill>
          <a:blip r:embed="rId3"/>
          <a:stretch>
            <a:fillRect/>
          </a:stretch>
        </p:blipFill>
        <p:spPr>
          <a:xfrm>
            <a:off x="76200" y="1057182"/>
            <a:ext cx="2743200" cy="3759946"/>
          </a:xfrm>
          <a:prstGeom prst="rect">
            <a:avLst/>
          </a:prstGeom>
        </p:spPr>
      </p:pic>
      <p:pic>
        <p:nvPicPr>
          <p:cNvPr id="6" name="Picture 5">
            <a:extLst>
              <a:ext uri="{FF2B5EF4-FFF2-40B4-BE49-F238E27FC236}">
                <a16:creationId xmlns:a16="http://schemas.microsoft.com/office/drawing/2014/main" xmlns:p15="http://schemas.microsoft.com/office/powerpoint/2012/main" xmlns:p14="http://schemas.microsoft.com/office/powerpoint/2010/main" xmlns="" id="{75BC9AC8-1A17-4594-929E-73833A61B7DB}"/>
              </a:ext>
            </a:extLst>
          </p:cNvPr>
          <p:cNvPicPr>
            <a:picLocks noChangeAspect="1"/>
          </p:cNvPicPr>
          <p:nvPr/>
        </p:nvPicPr>
        <p:blipFill>
          <a:blip r:embed="rId4"/>
          <a:stretch>
            <a:fillRect/>
          </a:stretch>
        </p:blipFill>
        <p:spPr>
          <a:xfrm>
            <a:off x="6276277" y="1057182"/>
            <a:ext cx="2769667" cy="3826714"/>
          </a:xfrm>
          <a:prstGeom prst="rect">
            <a:avLst/>
          </a:prstGeom>
        </p:spPr>
      </p:pic>
      <p:pic>
        <p:nvPicPr>
          <p:cNvPr id="8" name="Picture 7">
            <a:extLst>
              <a:ext uri="{FF2B5EF4-FFF2-40B4-BE49-F238E27FC236}">
                <a16:creationId xmlns:a16="http://schemas.microsoft.com/office/drawing/2014/main" xmlns:p15="http://schemas.microsoft.com/office/powerpoint/2012/main" xmlns:p14="http://schemas.microsoft.com/office/powerpoint/2010/main" xmlns="" id="{BC2C7D0E-EE00-46D5-972F-C07CF7766E44}"/>
              </a:ext>
            </a:extLst>
          </p:cNvPr>
          <p:cNvPicPr>
            <a:picLocks noChangeAspect="1"/>
          </p:cNvPicPr>
          <p:nvPr/>
        </p:nvPicPr>
        <p:blipFill>
          <a:blip r:embed="rId5"/>
          <a:stretch>
            <a:fillRect/>
          </a:stretch>
        </p:blipFill>
        <p:spPr>
          <a:xfrm>
            <a:off x="2819400" y="2102060"/>
            <a:ext cx="3452095" cy="1631739"/>
          </a:xfrm>
          <a:prstGeom prst="rect">
            <a:avLst/>
          </a:prstGeom>
        </p:spPr>
      </p:pic>
      <p:sp>
        <p:nvSpPr>
          <p:cNvPr id="20" name="Oval 19">
            <a:extLst>
              <a:ext uri="{FF2B5EF4-FFF2-40B4-BE49-F238E27FC236}">
                <a16:creationId xmlns:a16="http://schemas.microsoft.com/office/drawing/2014/main" xmlns:p15="http://schemas.microsoft.com/office/powerpoint/2012/main" xmlns:p14="http://schemas.microsoft.com/office/powerpoint/2010/main" xmlns="" id="{CA633667-0D23-4DFC-8746-DD6EFBA3BDA3}"/>
              </a:ext>
            </a:extLst>
          </p:cNvPr>
          <p:cNvSpPr/>
          <p:nvPr/>
        </p:nvSpPr>
        <p:spPr>
          <a:xfrm>
            <a:off x="5715000" y="3409950"/>
            <a:ext cx="609602" cy="457200"/>
          </a:xfrm>
          <a:prstGeom prst="ellipse">
            <a:avLst/>
          </a:prstGeom>
          <a:noFill/>
          <a:ln w="57150">
            <a:solidFill>
              <a:srgbClr val="5C8986"/>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604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31" presetClass="entr" presetSubtype="0" fill="hold" nodeType="clickEffec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p15="http://schemas.microsoft.com/office/powerpoint/2012/main" xmlns:p14="http://schemas.microsoft.com/office/powerpoint/2010/main" xmlns="" id="{D533BA37-D95E-4F99-A30B-2DB510A7E5CD}"/>
              </a:ext>
            </a:extLst>
          </p:cNvPr>
          <p:cNvPicPr>
            <a:picLocks noChangeAspect="1"/>
          </p:cNvPicPr>
          <p:nvPr/>
        </p:nvPicPr>
        <p:blipFill>
          <a:blip r:embed="rId2"/>
          <a:stretch>
            <a:fillRect/>
          </a:stretch>
        </p:blipFill>
        <p:spPr>
          <a:xfrm rot="19942804">
            <a:off x="-43018" y="1132291"/>
            <a:ext cx="2499749" cy="428879"/>
          </a:xfrm>
          <a:prstGeom prst="rect">
            <a:avLst/>
          </a:prstGeom>
        </p:spPr>
      </p:pic>
      <p:pic>
        <p:nvPicPr>
          <p:cNvPr id="5" name="Picture 4">
            <a:extLst>
              <a:ext uri="{FF2B5EF4-FFF2-40B4-BE49-F238E27FC236}">
                <a16:creationId xmlns:a16="http://schemas.microsoft.com/office/drawing/2014/main" xmlns:p15="http://schemas.microsoft.com/office/powerpoint/2012/main" xmlns:p14="http://schemas.microsoft.com/office/powerpoint/2010/main" xmlns="" id="{A60C10FD-1F13-4D0A-91CC-422406C30AFF}"/>
              </a:ext>
            </a:extLst>
          </p:cNvPr>
          <p:cNvPicPr>
            <a:picLocks noChangeAspect="1"/>
          </p:cNvPicPr>
          <p:nvPr/>
        </p:nvPicPr>
        <p:blipFill>
          <a:blip r:embed="rId3"/>
          <a:stretch>
            <a:fillRect/>
          </a:stretch>
        </p:blipFill>
        <p:spPr>
          <a:xfrm>
            <a:off x="2286000" y="623616"/>
            <a:ext cx="3614404" cy="4095009"/>
          </a:xfrm>
          <a:prstGeom prst="rect">
            <a:avLst/>
          </a:prstGeom>
        </p:spPr>
      </p:pic>
      <p:pic>
        <p:nvPicPr>
          <p:cNvPr id="7" name="Picture 6">
            <a:extLst>
              <a:ext uri="{FF2B5EF4-FFF2-40B4-BE49-F238E27FC236}">
                <a16:creationId xmlns:a16="http://schemas.microsoft.com/office/drawing/2014/main" xmlns:p15="http://schemas.microsoft.com/office/powerpoint/2012/main" xmlns:p14="http://schemas.microsoft.com/office/powerpoint/2010/main" xmlns="" id="{300A6585-3CA2-4CE0-8BFD-BAC8808C76C2}"/>
              </a:ext>
            </a:extLst>
          </p:cNvPr>
          <p:cNvPicPr>
            <a:picLocks noChangeAspect="1"/>
          </p:cNvPicPr>
          <p:nvPr/>
        </p:nvPicPr>
        <p:blipFill>
          <a:blip r:embed="rId4">
            <a:extLst>
              <a:ext uri="{28A0092B-C50C-407E-A947-70E740481C1C}">
                <a14:useLocalDpi xmlns:a14="http://schemas.microsoft.com/office/drawing/2010/main" val="0"/>
              </a:ext>
            </a:extLst>
          </a:blip>
          <a:srcRect l="11656" t="8519" r="11656" b="8519"/>
          <a:stretch>
            <a:fillRect/>
          </a:stretch>
        </p:blipFill>
        <p:spPr>
          <a:xfrm>
            <a:off x="5922605" y="577281"/>
            <a:ext cx="3111908" cy="4356669"/>
          </a:xfrm>
          <a:prstGeom prst="rect">
            <a:avLst/>
          </a:prstGeom>
        </p:spPr>
      </p:pic>
      <p:sp>
        <p:nvSpPr>
          <p:cNvPr id="10" name="TextBox 9">
            <a:extLst>
              <a:ext uri="{FF2B5EF4-FFF2-40B4-BE49-F238E27FC236}">
                <a16:creationId xmlns:a16="http://schemas.microsoft.com/office/drawing/2014/main" xmlns:p15="http://schemas.microsoft.com/office/powerpoint/2012/main" xmlns:p14="http://schemas.microsoft.com/office/powerpoint/2010/main" xmlns="" id="{1A28F017-C6EE-456A-969F-1EE1E87436D0}"/>
              </a:ext>
            </a:extLst>
          </p:cNvPr>
          <p:cNvSpPr txBox="1"/>
          <p:nvPr/>
        </p:nvSpPr>
        <p:spPr>
          <a:xfrm>
            <a:off x="109487" y="2256412"/>
            <a:ext cx="2209799" cy="2462213"/>
          </a:xfrm>
          <a:prstGeom prst="rect">
            <a:avLst/>
          </a:prstGeom>
          <a:noFill/>
        </p:spPr>
        <p:txBody>
          <a:bodyPr wrap="square" rtlCol="0">
            <a:spAutoFit/>
          </a:bodyPr>
          <a:lstStyle/>
          <a:p>
            <a:r>
              <a:rPr lang="en-US" sz="1400"/>
              <a:t>The attached </a:t>
            </a:r>
            <a:r>
              <a:rPr lang="en-US" sz="1400" i="1"/>
              <a:t>List of Nonpoint Emitting Activities by Source Sector</a:t>
            </a:r>
            <a:r>
              <a:rPr lang="en-US" sz="1400"/>
              <a:t> </a:t>
            </a:r>
            <a:r>
              <a:rPr lang="en-US" sz="1400" i="1"/>
              <a:t>and Coarse Mass Areas &amp; 50k Buffer Image</a:t>
            </a:r>
            <a:r>
              <a:rPr lang="en-US" sz="1400"/>
              <a:t> provide additional information on the geographic areas and emission release points the department intends to include in the nonpoint analysis.</a:t>
            </a:r>
          </a:p>
        </p:txBody>
      </p:sp>
    </p:spTree>
    <p:extLst>
      <p:ext uri="{BB962C8B-B14F-4D97-AF65-F5344CB8AC3E}">
        <p14:creationId xmlns:p14="http://schemas.microsoft.com/office/powerpoint/2010/main" val="2293702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p15="http://schemas.microsoft.com/office/powerpoint/2012/main"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p15="http://schemas.microsoft.com/office/powerpoint/2012/main" xmlns:p14="http://schemas.microsoft.com/office/powerpoint/2010/main" xmlns="" id="{94C24A08-381D-4B6A-BE25-6B26EF5E2322}"/>
              </a:ext>
            </a:extLst>
          </p:cNvPr>
          <p:cNvSpPr>
            <a:spLocks noGrp="1"/>
          </p:cNvSpPr>
          <p:nvPr>
            <p:ph type="title"/>
          </p:nvPr>
        </p:nvSpPr>
        <p:spPr/>
        <p:txBody>
          <a:bodyPr>
            <a:normAutofit/>
          </a:bodyPr>
          <a:lstStyle/>
          <a:p>
            <a:r>
              <a:rPr lang="en-US"/>
              <a:t>Water Quality Division</a:t>
            </a:r>
          </a:p>
        </p:txBody>
      </p:sp>
      <p:sp>
        <p:nvSpPr>
          <p:cNvPr id="5" name="Text Placeholder 4">
            <a:extLst>
              <a:ext uri="{FF2B5EF4-FFF2-40B4-BE49-F238E27FC236}">
                <a16:creationId xmlns:a16="http://schemas.microsoft.com/office/drawing/2014/main" xmlns:p15="http://schemas.microsoft.com/office/powerpoint/2012/main" xmlns:p14="http://schemas.microsoft.com/office/powerpoint/2010/main" xmlns="" id="{7526FE44-840B-49EB-AFFD-9DE3964A9CCE}"/>
              </a:ext>
            </a:extLst>
          </p:cNvPr>
          <p:cNvSpPr>
            <a:spLocks noGrp="1"/>
          </p:cNvSpPr>
          <p:nvPr>
            <p:ph type="body" idx="1"/>
          </p:nvPr>
        </p:nvSpPr>
        <p:spPr/>
        <p:txBody>
          <a:bodyPr/>
          <a:lstStyle/>
          <a:p>
            <a:r>
              <a:rPr lang="en-US"/>
              <a:t>Closing Out 2019:   ADEQ Public Input Opportunities</a:t>
            </a:r>
          </a:p>
        </p:txBody>
      </p:sp>
    </p:spTree>
    <p:extLst>
      <p:ext uri="{BB962C8B-B14F-4D97-AF65-F5344CB8AC3E}">
        <p14:creationId xmlns:p14="http://schemas.microsoft.com/office/powerpoint/2010/main" val="29260022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15="http://schemas.microsoft.com/office/powerpoint/2012/main" xmlns:p14="http://schemas.microsoft.com/office/powerpoint/2010/main" xmlns="" id="{534979B2-BDF9-4E86-B707-1F2275B91BB0}"/>
              </a:ext>
            </a:extLst>
          </p:cNvPr>
          <p:cNvPicPr>
            <a:picLocks noChangeAspect="1"/>
          </p:cNvPicPr>
          <p:nvPr/>
        </p:nvPicPr>
        <p:blipFill>
          <a:blip r:embed="rId2"/>
          <a:stretch>
            <a:fillRect/>
          </a:stretch>
        </p:blipFill>
        <p:spPr>
          <a:xfrm>
            <a:off x="1914525" y="77584"/>
            <a:ext cx="5400675" cy="781050"/>
          </a:xfrm>
          <a:prstGeom prst="rect">
            <a:avLst/>
          </a:prstGeom>
          <a:effectLst>
            <a:glow rad="12700">
              <a:schemeClr val="accent1">
                <a:alpha val="40000"/>
              </a:schemeClr>
            </a:glow>
          </a:effectLst>
        </p:spPr>
      </p:pic>
      <p:pic>
        <p:nvPicPr>
          <p:cNvPr id="6" name="Picture 5">
            <a:extLst>
              <a:ext uri="{FF2B5EF4-FFF2-40B4-BE49-F238E27FC236}">
                <a16:creationId xmlns:a16="http://schemas.microsoft.com/office/drawing/2014/main" xmlns:p15="http://schemas.microsoft.com/office/powerpoint/2012/main" xmlns:p14="http://schemas.microsoft.com/office/powerpoint/2010/main" xmlns="" id="{76FE5630-E2FD-4F86-AE19-181E66B7C470}"/>
              </a:ext>
            </a:extLst>
          </p:cNvPr>
          <p:cNvPicPr>
            <a:picLocks noChangeAspect="1"/>
          </p:cNvPicPr>
          <p:nvPr/>
        </p:nvPicPr>
        <p:blipFill>
          <a:blip r:embed="rId3"/>
          <a:stretch>
            <a:fillRect/>
          </a:stretch>
        </p:blipFill>
        <p:spPr>
          <a:xfrm>
            <a:off x="1066800" y="3138146"/>
            <a:ext cx="3789218" cy="1692272"/>
          </a:xfrm>
          <a:prstGeom prst="rect">
            <a:avLst/>
          </a:prstGeom>
        </p:spPr>
      </p:pic>
      <p:pic>
        <p:nvPicPr>
          <p:cNvPr id="7" name="Picture 6">
            <a:extLst>
              <a:ext uri="{FF2B5EF4-FFF2-40B4-BE49-F238E27FC236}">
                <a16:creationId xmlns:a16="http://schemas.microsoft.com/office/drawing/2014/main" xmlns:p15="http://schemas.microsoft.com/office/powerpoint/2012/main" xmlns:p14="http://schemas.microsoft.com/office/powerpoint/2010/main" xmlns="" id="{1897D279-B83B-47BA-9652-094FB141F3C8}"/>
              </a:ext>
            </a:extLst>
          </p:cNvPr>
          <p:cNvPicPr>
            <a:picLocks noChangeAspect="1"/>
          </p:cNvPicPr>
          <p:nvPr/>
        </p:nvPicPr>
        <p:blipFill>
          <a:blip r:embed="rId4"/>
          <a:stretch>
            <a:fillRect/>
          </a:stretch>
        </p:blipFill>
        <p:spPr>
          <a:xfrm>
            <a:off x="5138107" y="1117293"/>
            <a:ext cx="3767139" cy="1859499"/>
          </a:xfrm>
          <a:prstGeom prst="rect">
            <a:avLst/>
          </a:prstGeom>
        </p:spPr>
      </p:pic>
      <p:pic>
        <p:nvPicPr>
          <p:cNvPr id="8" name="Picture 7">
            <a:extLst>
              <a:ext uri="{FF2B5EF4-FFF2-40B4-BE49-F238E27FC236}">
                <a16:creationId xmlns:a16="http://schemas.microsoft.com/office/drawing/2014/main" xmlns:p15="http://schemas.microsoft.com/office/powerpoint/2012/main" xmlns:p14="http://schemas.microsoft.com/office/powerpoint/2010/main" xmlns="" id="{9D28B3F6-959E-4996-8226-1B02126A9DCE}"/>
              </a:ext>
            </a:extLst>
          </p:cNvPr>
          <p:cNvPicPr>
            <a:picLocks noChangeAspect="1"/>
          </p:cNvPicPr>
          <p:nvPr/>
        </p:nvPicPr>
        <p:blipFill>
          <a:blip r:embed="rId5"/>
          <a:stretch>
            <a:fillRect/>
          </a:stretch>
        </p:blipFill>
        <p:spPr>
          <a:xfrm>
            <a:off x="5138106" y="3224554"/>
            <a:ext cx="3767139" cy="1605864"/>
          </a:xfrm>
          <a:prstGeom prst="rect">
            <a:avLst/>
          </a:prstGeom>
        </p:spPr>
      </p:pic>
      <p:sp>
        <p:nvSpPr>
          <p:cNvPr id="9" name="TextBox 8">
            <a:extLst>
              <a:ext uri="{FF2B5EF4-FFF2-40B4-BE49-F238E27FC236}">
                <a16:creationId xmlns:a16="http://schemas.microsoft.com/office/drawing/2014/main" xmlns:p15="http://schemas.microsoft.com/office/powerpoint/2012/main" xmlns:p14="http://schemas.microsoft.com/office/powerpoint/2010/main" xmlns="" id="{A911B9EA-68AC-4EF5-A659-F233889B0A58}"/>
              </a:ext>
            </a:extLst>
          </p:cNvPr>
          <p:cNvSpPr txBox="1"/>
          <p:nvPr/>
        </p:nvSpPr>
        <p:spPr>
          <a:xfrm rot="19841008">
            <a:off x="3770619" y="3982959"/>
            <a:ext cx="990600" cy="646331"/>
          </a:xfrm>
          <a:prstGeom prst="rect">
            <a:avLst/>
          </a:prstGeom>
          <a:noFill/>
        </p:spPr>
        <p:txBody>
          <a:bodyPr wrap="square" rtlCol="0">
            <a:spAutoFit/>
          </a:bodyPr>
          <a:lstStyle/>
          <a:p>
            <a:pPr algn="ctr"/>
            <a:r>
              <a:rPr lang="en-US" b="1"/>
              <a:t>Flagstaff</a:t>
            </a:r>
          </a:p>
          <a:p>
            <a:pPr algn="ctr"/>
            <a:r>
              <a:rPr lang="en-US" b="1"/>
              <a:t>Nov. 7th</a:t>
            </a:r>
          </a:p>
        </p:txBody>
      </p:sp>
      <p:sp>
        <p:nvSpPr>
          <p:cNvPr id="10" name="TextBox 9">
            <a:extLst>
              <a:ext uri="{FF2B5EF4-FFF2-40B4-BE49-F238E27FC236}">
                <a16:creationId xmlns:a16="http://schemas.microsoft.com/office/drawing/2014/main" xmlns:p15="http://schemas.microsoft.com/office/powerpoint/2012/main" xmlns:p14="http://schemas.microsoft.com/office/powerpoint/2010/main" xmlns="" id="{74E67A8F-F420-402A-94EF-FF2F5E4BBDDD}"/>
              </a:ext>
            </a:extLst>
          </p:cNvPr>
          <p:cNvSpPr txBox="1"/>
          <p:nvPr/>
        </p:nvSpPr>
        <p:spPr>
          <a:xfrm rot="19549928">
            <a:off x="7618231" y="1998735"/>
            <a:ext cx="1143000" cy="646331"/>
          </a:xfrm>
          <a:prstGeom prst="rect">
            <a:avLst/>
          </a:prstGeom>
          <a:solidFill>
            <a:srgbClr val="ECE5DC"/>
          </a:solidFill>
        </p:spPr>
        <p:txBody>
          <a:bodyPr wrap="square" rtlCol="0">
            <a:spAutoFit/>
          </a:bodyPr>
          <a:lstStyle/>
          <a:p>
            <a:pPr algn="ctr"/>
            <a:r>
              <a:rPr lang="en-US" b="1"/>
              <a:t>Phoenix</a:t>
            </a:r>
          </a:p>
          <a:p>
            <a:pPr algn="ctr"/>
            <a:r>
              <a:rPr lang="en-US" b="1"/>
              <a:t>Nov. 12th</a:t>
            </a:r>
          </a:p>
        </p:txBody>
      </p:sp>
      <p:sp>
        <p:nvSpPr>
          <p:cNvPr id="11" name="TextBox 10">
            <a:extLst>
              <a:ext uri="{FF2B5EF4-FFF2-40B4-BE49-F238E27FC236}">
                <a16:creationId xmlns:a16="http://schemas.microsoft.com/office/drawing/2014/main" xmlns:p15="http://schemas.microsoft.com/office/powerpoint/2012/main" xmlns:p14="http://schemas.microsoft.com/office/powerpoint/2010/main" xmlns="" id="{5736A155-0206-4274-8E0A-4D5AA6BF1A54}"/>
              </a:ext>
            </a:extLst>
          </p:cNvPr>
          <p:cNvSpPr txBox="1"/>
          <p:nvPr/>
        </p:nvSpPr>
        <p:spPr>
          <a:xfrm rot="19562964">
            <a:off x="7698205" y="3925813"/>
            <a:ext cx="1122218" cy="646331"/>
          </a:xfrm>
          <a:prstGeom prst="rect">
            <a:avLst/>
          </a:prstGeom>
          <a:noFill/>
        </p:spPr>
        <p:txBody>
          <a:bodyPr wrap="square" rtlCol="0">
            <a:spAutoFit/>
          </a:bodyPr>
          <a:lstStyle/>
          <a:p>
            <a:pPr algn="ctr"/>
            <a:r>
              <a:rPr lang="en-US" b="1"/>
              <a:t>Tucson</a:t>
            </a:r>
          </a:p>
          <a:p>
            <a:pPr algn="ctr"/>
            <a:r>
              <a:rPr lang="en-US" b="1"/>
              <a:t>Nov. 14th</a:t>
            </a:r>
          </a:p>
        </p:txBody>
      </p:sp>
      <p:pic>
        <p:nvPicPr>
          <p:cNvPr id="18" name="Picture 17">
            <a:extLst>
              <a:ext uri="{FF2B5EF4-FFF2-40B4-BE49-F238E27FC236}">
                <a16:creationId xmlns:a16="http://schemas.microsoft.com/office/drawing/2014/main" xmlns:p15="http://schemas.microsoft.com/office/powerpoint/2012/main" xmlns:p14="http://schemas.microsoft.com/office/powerpoint/2010/main" xmlns="" id="{6B46AB66-A162-41A0-9A21-ED492CA61D7C}"/>
              </a:ext>
            </a:extLst>
          </p:cNvPr>
          <p:cNvPicPr>
            <a:picLocks noChangeAspect="1"/>
          </p:cNvPicPr>
          <p:nvPr/>
        </p:nvPicPr>
        <p:blipFill>
          <a:blip r:embed="rId6"/>
          <a:stretch>
            <a:fillRect/>
          </a:stretch>
        </p:blipFill>
        <p:spPr>
          <a:xfrm>
            <a:off x="100186" y="1028586"/>
            <a:ext cx="4982159" cy="2088709"/>
          </a:xfrm>
          <a:prstGeom prst="rect">
            <a:avLst/>
          </a:prstGeom>
        </p:spPr>
      </p:pic>
    </p:spTree>
    <p:extLst>
      <p:ext uri="{BB962C8B-B14F-4D97-AF65-F5344CB8AC3E}">
        <p14:creationId xmlns:p14="http://schemas.microsoft.com/office/powerpoint/2010/main" val="41100509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15="http://schemas.microsoft.com/office/powerpoint/2012/main" xmlns:p14="http://schemas.microsoft.com/office/powerpoint/2010/main" xmlns="" id="{DBAE63AE-5675-4CC0-BECF-7E0C31740CCE}"/>
              </a:ext>
            </a:extLst>
          </p:cNvPr>
          <p:cNvPicPr>
            <a:picLocks noChangeAspect="1"/>
          </p:cNvPicPr>
          <p:nvPr/>
        </p:nvPicPr>
        <p:blipFill>
          <a:blip r:embed="rId2"/>
          <a:stretch>
            <a:fillRect/>
          </a:stretch>
        </p:blipFill>
        <p:spPr>
          <a:xfrm>
            <a:off x="1843087" y="57150"/>
            <a:ext cx="5457825" cy="742950"/>
          </a:xfrm>
          <a:prstGeom prst="rect">
            <a:avLst/>
          </a:prstGeom>
        </p:spPr>
      </p:pic>
      <p:pic>
        <p:nvPicPr>
          <p:cNvPr id="5" name="Picture 4">
            <a:extLst>
              <a:ext uri="{FF2B5EF4-FFF2-40B4-BE49-F238E27FC236}">
                <a16:creationId xmlns:a16="http://schemas.microsoft.com/office/drawing/2014/main" xmlns:p15="http://schemas.microsoft.com/office/powerpoint/2012/main" xmlns:p14="http://schemas.microsoft.com/office/powerpoint/2010/main" xmlns="" id="{06FACCDD-4267-4026-8C21-B6AB851EC6B1}"/>
              </a:ext>
            </a:extLst>
          </p:cNvPr>
          <p:cNvPicPr>
            <a:picLocks noChangeAspect="1"/>
          </p:cNvPicPr>
          <p:nvPr/>
        </p:nvPicPr>
        <p:blipFill>
          <a:blip r:embed="rId3"/>
          <a:stretch>
            <a:fillRect/>
          </a:stretch>
        </p:blipFill>
        <p:spPr>
          <a:xfrm>
            <a:off x="2571749" y="800100"/>
            <a:ext cx="4000500" cy="352425"/>
          </a:xfrm>
          <a:prstGeom prst="rect">
            <a:avLst/>
          </a:prstGeom>
        </p:spPr>
      </p:pic>
      <p:pic>
        <p:nvPicPr>
          <p:cNvPr id="6" name="Picture 5">
            <a:extLst>
              <a:ext uri="{FF2B5EF4-FFF2-40B4-BE49-F238E27FC236}">
                <a16:creationId xmlns:a16="http://schemas.microsoft.com/office/drawing/2014/main" xmlns:p15="http://schemas.microsoft.com/office/powerpoint/2012/main" xmlns:p14="http://schemas.microsoft.com/office/powerpoint/2010/main" xmlns="" id="{DFD6AA5E-EDD2-46BB-BDE8-91A86825F28A}"/>
              </a:ext>
            </a:extLst>
          </p:cNvPr>
          <p:cNvPicPr>
            <a:picLocks noChangeAspect="1"/>
          </p:cNvPicPr>
          <p:nvPr/>
        </p:nvPicPr>
        <p:blipFill>
          <a:blip r:embed="rId4"/>
          <a:stretch>
            <a:fillRect/>
          </a:stretch>
        </p:blipFill>
        <p:spPr>
          <a:xfrm>
            <a:off x="375000" y="1360613"/>
            <a:ext cx="4000500" cy="554286"/>
          </a:xfrm>
          <a:prstGeom prst="rect">
            <a:avLst/>
          </a:prstGeom>
        </p:spPr>
      </p:pic>
      <p:pic>
        <p:nvPicPr>
          <p:cNvPr id="7" name="Picture 6">
            <a:extLst>
              <a:ext uri="{FF2B5EF4-FFF2-40B4-BE49-F238E27FC236}">
                <a16:creationId xmlns:a16="http://schemas.microsoft.com/office/drawing/2014/main" xmlns:p15="http://schemas.microsoft.com/office/powerpoint/2012/main" xmlns:p14="http://schemas.microsoft.com/office/powerpoint/2010/main" xmlns="" id="{0CFCB63A-70CB-46FF-81AF-978A2621079E}"/>
              </a:ext>
            </a:extLst>
          </p:cNvPr>
          <p:cNvPicPr>
            <a:picLocks noChangeAspect="1"/>
          </p:cNvPicPr>
          <p:nvPr/>
        </p:nvPicPr>
        <p:blipFill>
          <a:blip r:embed="rId5"/>
          <a:stretch>
            <a:fillRect/>
          </a:stretch>
        </p:blipFill>
        <p:spPr>
          <a:xfrm>
            <a:off x="381000" y="1962150"/>
            <a:ext cx="4410021" cy="2838450"/>
          </a:xfrm>
          <a:prstGeom prst="rect">
            <a:avLst/>
          </a:prstGeom>
        </p:spPr>
      </p:pic>
      <p:pic>
        <p:nvPicPr>
          <p:cNvPr id="8" name="Picture 7">
            <a:extLst>
              <a:ext uri="{FF2B5EF4-FFF2-40B4-BE49-F238E27FC236}">
                <a16:creationId xmlns:a16="http://schemas.microsoft.com/office/drawing/2014/main" xmlns:p15="http://schemas.microsoft.com/office/powerpoint/2012/main" xmlns:p14="http://schemas.microsoft.com/office/powerpoint/2010/main" xmlns="" id="{F3F27FBD-80E0-4165-9C1D-78F6509865C9}"/>
              </a:ext>
            </a:extLst>
          </p:cNvPr>
          <p:cNvPicPr>
            <a:picLocks noChangeAspect="1"/>
          </p:cNvPicPr>
          <p:nvPr/>
        </p:nvPicPr>
        <p:blipFill>
          <a:blip r:embed="rId6"/>
          <a:stretch>
            <a:fillRect/>
          </a:stretch>
        </p:blipFill>
        <p:spPr>
          <a:xfrm>
            <a:off x="6324599" y="1137686"/>
            <a:ext cx="2774849" cy="3745617"/>
          </a:xfrm>
          <a:prstGeom prst="rect">
            <a:avLst/>
          </a:prstGeom>
        </p:spPr>
      </p:pic>
    </p:spTree>
    <p:extLst>
      <p:ext uri="{BB962C8B-B14F-4D97-AF65-F5344CB8AC3E}">
        <p14:creationId xmlns:p14="http://schemas.microsoft.com/office/powerpoint/2010/main" val="31311900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p15="http://schemas.microsoft.com/office/powerpoint/2012/main" xmlns:p14="http://schemas.microsoft.com/office/powerpoint/2010/main" xmlns="" id="{0731F870-FC2B-4369-8E74-D62AC4C38E45}"/>
              </a:ext>
            </a:extLst>
          </p:cNvPr>
          <p:cNvPicPr>
            <a:picLocks noChangeAspect="1"/>
          </p:cNvPicPr>
          <p:nvPr/>
        </p:nvPicPr>
        <p:blipFill>
          <a:blip r:embed="rId2"/>
          <a:stretch>
            <a:fillRect/>
          </a:stretch>
        </p:blipFill>
        <p:spPr>
          <a:xfrm>
            <a:off x="0" y="590550"/>
            <a:ext cx="9144000" cy="4239820"/>
          </a:xfrm>
          <a:prstGeom prst="rect">
            <a:avLst/>
          </a:prstGeom>
        </p:spPr>
      </p:pic>
    </p:spTree>
    <p:extLst>
      <p:ext uri="{BB962C8B-B14F-4D97-AF65-F5344CB8AC3E}">
        <p14:creationId xmlns:p14="http://schemas.microsoft.com/office/powerpoint/2010/main" val="36816968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851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p15="http://schemas.microsoft.com/office/powerpoint/2012/main" xmlns:p14="http://schemas.microsoft.com/office/powerpoint/2010/main" xmlns="" id="{83C97B31-FF29-4BAA-889F-2620ECA77B4F}"/>
              </a:ext>
            </a:extLst>
          </p:cNvPr>
          <p:cNvSpPr>
            <a:spLocks noGrp="1"/>
          </p:cNvSpPr>
          <p:nvPr>
            <p:ph type="title"/>
          </p:nvPr>
        </p:nvSpPr>
        <p:spPr/>
        <p:txBody>
          <a:bodyPr/>
          <a:lstStyle/>
          <a:p>
            <a:r>
              <a:rPr lang="en-US"/>
              <a:t>Air Quality				$4.9M</a:t>
            </a:r>
          </a:p>
        </p:txBody>
      </p:sp>
      <p:sp>
        <p:nvSpPr>
          <p:cNvPr id="9" name="Text Placeholder 8">
            <a:extLst>
              <a:ext uri="{FF2B5EF4-FFF2-40B4-BE49-F238E27FC236}">
                <a16:creationId xmlns:a16="http://schemas.microsoft.com/office/drawing/2014/main" xmlns:p15="http://schemas.microsoft.com/office/powerpoint/2012/main" xmlns:p14="http://schemas.microsoft.com/office/powerpoint/2010/main" xmlns="" id="{8E439839-5FF8-4512-BD91-393C05AD7D0F}"/>
              </a:ext>
            </a:extLst>
          </p:cNvPr>
          <p:cNvSpPr>
            <a:spLocks noGrp="1"/>
          </p:cNvSpPr>
          <p:nvPr>
            <p:ph type="body" idx="1"/>
          </p:nvPr>
        </p:nvSpPr>
        <p:spPr/>
        <p:txBody>
          <a:bodyPr/>
          <a:lstStyle/>
          <a:p>
            <a:r>
              <a:rPr lang="en-US"/>
              <a:t>ADEQ 2020 Budget and Legislative Ideas</a:t>
            </a:r>
          </a:p>
        </p:txBody>
      </p:sp>
    </p:spTree>
    <p:extLst>
      <p:ext uri="{BB962C8B-B14F-4D97-AF65-F5344CB8AC3E}">
        <p14:creationId xmlns:p14="http://schemas.microsoft.com/office/powerpoint/2010/main" val="25520228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15="http://schemas.microsoft.com/office/powerpoint/2012/main" xmlns:p14="http://schemas.microsoft.com/office/powerpoint/2010/main" xmlns="" id="{EF53700C-D834-4A73-850B-D9EA8037379C}"/>
              </a:ext>
            </a:extLst>
          </p:cNvPr>
          <p:cNvPicPr>
            <a:picLocks noChangeAspect="1"/>
          </p:cNvPicPr>
          <p:nvPr/>
        </p:nvPicPr>
        <p:blipFill>
          <a:blip r:embed="rId2"/>
          <a:stretch>
            <a:fillRect/>
          </a:stretch>
        </p:blipFill>
        <p:spPr>
          <a:xfrm>
            <a:off x="1461654" y="1602005"/>
            <a:ext cx="6220691" cy="934366"/>
          </a:xfrm>
          <a:prstGeom prst="rect">
            <a:avLst/>
          </a:prstGeom>
          <a:ln w="28575">
            <a:noFill/>
          </a:ln>
          <a:effectLst>
            <a:softEdge rad="12700"/>
          </a:effectLst>
        </p:spPr>
      </p:pic>
      <p:pic>
        <p:nvPicPr>
          <p:cNvPr id="7" name="Picture 6">
            <a:extLst>
              <a:ext uri="{FF2B5EF4-FFF2-40B4-BE49-F238E27FC236}">
                <a16:creationId xmlns:a16="http://schemas.microsoft.com/office/drawing/2014/main" xmlns:p15="http://schemas.microsoft.com/office/powerpoint/2012/main" xmlns:p14="http://schemas.microsoft.com/office/powerpoint/2010/main" xmlns="" id="{E469BBF1-48DF-4B92-901F-08311BF3EA40}"/>
              </a:ext>
            </a:extLst>
          </p:cNvPr>
          <p:cNvPicPr>
            <a:picLocks noChangeAspect="1"/>
          </p:cNvPicPr>
          <p:nvPr/>
        </p:nvPicPr>
        <p:blipFill>
          <a:blip r:embed="rId3"/>
          <a:stretch>
            <a:fillRect/>
          </a:stretch>
        </p:blipFill>
        <p:spPr>
          <a:xfrm>
            <a:off x="1433403" y="2810168"/>
            <a:ext cx="6248942" cy="755970"/>
          </a:xfrm>
          <a:prstGeom prst="rect">
            <a:avLst/>
          </a:prstGeom>
        </p:spPr>
      </p:pic>
      <p:pic>
        <p:nvPicPr>
          <p:cNvPr id="8" name="Picture 7">
            <a:extLst>
              <a:ext uri="{FF2B5EF4-FFF2-40B4-BE49-F238E27FC236}">
                <a16:creationId xmlns:a16="http://schemas.microsoft.com/office/drawing/2014/main" xmlns:p15="http://schemas.microsoft.com/office/powerpoint/2012/main" xmlns:p14="http://schemas.microsoft.com/office/powerpoint/2010/main" xmlns="" id="{07F893F2-9EAD-4999-A264-1CC37CC2603D}"/>
              </a:ext>
            </a:extLst>
          </p:cNvPr>
          <p:cNvPicPr>
            <a:picLocks noChangeAspect="1"/>
          </p:cNvPicPr>
          <p:nvPr/>
        </p:nvPicPr>
        <p:blipFill>
          <a:blip r:embed="rId4"/>
          <a:stretch>
            <a:fillRect/>
          </a:stretch>
        </p:blipFill>
        <p:spPr>
          <a:xfrm>
            <a:off x="1461654" y="3839935"/>
            <a:ext cx="6220691" cy="1005771"/>
          </a:xfrm>
          <a:prstGeom prst="rect">
            <a:avLst/>
          </a:prstGeom>
        </p:spPr>
      </p:pic>
      <p:sp>
        <p:nvSpPr>
          <p:cNvPr id="10" name="Title 9">
            <a:extLst>
              <a:ext uri="{FF2B5EF4-FFF2-40B4-BE49-F238E27FC236}">
                <a16:creationId xmlns:a16="http://schemas.microsoft.com/office/drawing/2014/main" xmlns:p15="http://schemas.microsoft.com/office/powerpoint/2012/main" xmlns:p14="http://schemas.microsoft.com/office/powerpoint/2010/main" xmlns="" id="{3F214B9E-0AB3-4DF4-8BED-1FD189A89E5D}"/>
              </a:ext>
            </a:extLst>
          </p:cNvPr>
          <p:cNvSpPr>
            <a:spLocks noGrp="1"/>
          </p:cNvSpPr>
          <p:nvPr>
            <p:ph type="title"/>
          </p:nvPr>
        </p:nvSpPr>
        <p:spPr/>
        <p:txBody>
          <a:bodyPr/>
          <a:lstStyle/>
          <a:p>
            <a:r>
              <a:rPr lang="en-US"/>
              <a:t>Air Quality Policy Initiatives</a:t>
            </a:r>
          </a:p>
        </p:txBody>
      </p:sp>
    </p:spTree>
    <p:extLst>
      <p:ext uri="{BB962C8B-B14F-4D97-AF65-F5344CB8AC3E}">
        <p14:creationId xmlns:p14="http://schemas.microsoft.com/office/powerpoint/2010/main" val="3152367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42" presetClass="entr" presetSubtype="0" fill="hold" nodeType="clickEffec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42" presetClass="entr" presetSubtype="0" fill="hold" nodeType="clickEffec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p15="http://schemas.microsoft.com/office/powerpoint/2012/main" xmlns:p14="http://schemas.microsoft.com/office/powerpoint/2010/main" xmlns="" id="{94792542-FA3F-4DF9-96DA-EC7D408372F0}"/>
              </a:ext>
            </a:extLst>
          </p:cNvPr>
          <p:cNvPicPr>
            <a:picLocks noChangeAspect="1"/>
          </p:cNvPicPr>
          <p:nvPr/>
        </p:nvPicPr>
        <p:blipFill>
          <a:blip r:embed="rId2"/>
          <a:stretch>
            <a:fillRect/>
          </a:stretch>
        </p:blipFill>
        <p:spPr>
          <a:xfrm>
            <a:off x="2438400" y="2055665"/>
            <a:ext cx="6265271" cy="529021"/>
          </a:xfrm>
          <a:prstGeom prst="rect">
            <a:avLst/>
          </a:prstGeom>
        </p:spPr>
      </p:pic>
      <p:pic>
        <p:nvPicPr>
          <p:cNvPr id="4" name="Picture 3">
            <a:extLst>
              <a:ext uri="{FF2B5EF4-FFF2-40B4-BE49-F238E27FC236}">
                <a16:creationId xmlns:a16="http://schemas.microsoft.com/office/drawing/2014/main" xmlns:p15="http://schemas.microsoft.com/office/powerpoint/2012/main" xmlns:p14="http://schemas.microsoft.com/office/powerpoint/2010/main" xmlns="" id="{B47B0B4C-F177-4712-80E4-28FA47C70233}"/>
              </a:ext>
            </a:extLst>
          </p:cNvPr>
          <p:cNvPicPr>
            <a:picLocks noChangeAspect="1"/>
          </p:cNvPicPr>
          <p:nvPr/>
        </p:nvPicPr>
        <p:blipFill>
          <a:blip r:embed="rId3"/>
          <a:stretch>
            <a:fillRect/>
          </a:stretch>
        </p:blipFill>
        <p:spPr>
          <a:xfrm>
            <a:off x="2438400" y="2571750"/>
            <a:ext cx="6265271" cy="655363"/>
          </a:xfrm>
          <a:prstGeom prst="rect">
            <a:avLst/>
          </a:prstGeom>
        </p:spPr>
      </p:pic>
      <p:pic>
        <p:nvPicPr>
          <p:cNvPr id="5" name="Picture 4">
            <a:extLst>
              <a:ext uri="{FF2B5EF4-FFF2-40B4-BE49-F238E27FC236}">
                <a16:creationId xmlns:a16="http://schemas.microsoft.com/office/drawing/2014/main" xmlns:p15="http://schemas.microsoft.com/office/powerpoint/2012/main" xmlns:p14="http://schemas.microsoft.com/office/powerpoint/2010/main" xmlns="" id="{254E2027-7BC4-4C39-B545-13EED541F5FF}"/>
              </a:ext>
            </a:extLst>
          </p:cNvPr>
          <p:cNvPicPr>
            <a:picLocks noChangeAspect="1"/>
          </p:cNvPicPr>
          <p:nvPr/>
        </p:nvPicPr>
        <p:blipFill>
          <a:blip r:embed="rId4"/>
          <a:stretch>
            <a:fillRect/>
          </a:stretch>
        </p:blipFill>
        <p:spPr>
          <a:xfrm>
            <a:off x="2438400" y="3227113"/>
            <a:ext cx="6265271" cy="405890"/>
          </a:xfrm>
          <a:prstGeom prst="rect">
            <a:avLst/>
          </a:prstGeom>
        </p:spPr>
      </p:pic>
      <p:pic>
        <p:nvPicPr>
          <p:cNvPr id="6" name="Picture 5">
            <a:extLst>
              <a:ext uri="{FF2B5EF4-FFF2-40B4-BE49-F238E27FC236}">
                <a16:creationId xmlns:a16="http://schemas.microsoft.com/office/drawing/2014/main" xmlns:p15="http://schemas.microsoft.com/office/powerpoint/2012/main" xmlns:p14="http://schemas.microsoft.com/office/powerpoint/2010/main" xmlns="" id="{97BE81FD-1D95-4694-AD65-F1EC2B312178}"/>
              </a:ext>
            </a:extLst>
          </p:cNvPr>
          <p:cNvPicPr>
            <a:picLocks noChangeAspect="1"/>
          </p:cNvPicPr>
          <p:nvPr/>
        </p:nvPicPr>
        <p:blipFill>
          <a:blip r:embed="rId5"/>
          <a:stretch>
            <a:fillRect/>
          </a:stretch>
        </p:blipFill>
        <p:spPr>
          <a:xfrm>
            <a:off x="2443865" y="3641167"/>
            <a:ext cx="6265271" cy="202777"/>
          </a:xfrm>
          <a:prstGeom prst="rect">
            <a:avLst/>
          </a:prstGeom>
        </p:spPr>
      </p:pic>
      <p:pic>
        <p:nvPicPr>
          <p:cNvPr id="7" name="Picture 6">
            <a:extLst>
              <a:ext uri="{FF2B5EF4-FFF2-40B4-BE49-F238E27FC236}">
                <a16:creationId xmlns:a16="http://schemas.microsoft.com/office/drawing/2014/main" xmlns:p15="http://schemas.microsoft.com/office/powerpoint/2012/main" xmlns:p14="http://schemas.microsoft.com/office/powerpoint/2010/main" xmlns="" id="{7FFEAF75-05CF-424E-A4C4-D54E13588B7F}"/>
              </a:ext>
            </a:extLst>
          </p:cNvPr>
          <p:cNvPicPr>
            <a:picLocks noChangeAspect="1"/>
          </p:cNvPicPr>
          <p:nvPr/>
        </p:nvPicPr>
        <p:blipFill>
          <a:blip r:embed="rId6"/>
          <a:stretch>
            <a:fillRect/>
          </a:stretch>
        </p:blipFill>
        <p:spPr>
          <a:xfrm>
            <a:off x="2438399" y="3870703"/>
            <a:ext cx="6265272" cy="429412"/>
          </a:xfrm>
          <a:prstGeom prst="rect">
            <a:avLst/>
          </a:prstGeom>
        </p:spPr>
      </p:pic>
      <p:pic>
        <p:nvPicPr>
          <p:cNvPr id="8" name="Picture 7">
            <a:extLst>
              <a:ext uri="{FF2B5EF4-FFF2-40B4-BE49-F238E27FC236}">
                <a16:creationId xmlns:a16="http://schemas.microsoft.com/office/drawing/2014/main" xmlns:p15="http://schemas.microsoft.com/office/powerpoint/2012/main" xmlns:p14="http://schemas.microsoft.com/office/powerpoint/2010/main" xmlns="" id="{EB7F4D64-54FE-4921-B8B7-C780A21D72B4}"/>
              </a:ext>
            </a:extLst>
          </p:cNvPr>
          <p:cNvPicPr>
            <a:picLocks noChangeAspect="1"/>
          </p:cNvPicPr>
          <p:nvPr/>
        </p:nvPicPr>
        <p:blipFill>
          <a:blip r:embed="rId7"/>
          <a:stretch>
            <a:fillRect/>
          </a:stretch>
        </p:blipFill>
        <p:spPr>
          <a:xfrm>
            <a:off x="2438399" y="4326875"/>
            <a:ext cx="6265272" cy="409733"/>
          </a:xfrm>
          <a:prstGeom prst="rect">
            <a:avLst/>
          </a:prstGeom>
        </p:spPr>
      </p:pic>
      <p:pic>
        <p:nvPicPr>
          <p:cNvPr id="9" name="Picture 8">
            <a:extLst>
              <a:ext uri="{FF2B5EF4-FFF2-40B4-BE49-F238E27FC236}">
                <a16:creationId xmlns:a16="http://schemas.microsoft.com/office/drawing/2014/main" xmlns:p15="http://schemas.microsoft.com/office/powerpoint/2012/main" xmlns:p14="http://schemas.microsoft.com/office/powerpoint/2010/main" xmlns="" id="{A4106530-DFD7-4818-A295-9C8B3EB48695}"/>
              </a:ext>
            </a:extLst>
          </p:cNvPr>
          <p:cNvPicPr>
            <a:picLocks noChangeAspect="1"/>
          </p:cNvPicPr>
          <p:nvPr/>
        </p:nvPicPr>
        <p:blipFill>
          <a:blip r:embed="rId8"/>
          <a:stretch>
            <a:fillRect/>
          </a:stretch>
        </p:blipFill>
        <p:spPr>
          <a:xfrm>
            <a:off x="2438399" y="672514"/>
            <a:ext cx="6172201" cy="1174224"/>
          </a:xfrm>
          <a:prstGeom prst="rect">
            <a:avLst/>
          </a:prstGeom>
        </p:spPr>
      </p:pic>
      <p:pic>
        <p:nvPicPr>
          <p:cNvPr id="11" name="Picture 10">
            <a:extLst>
              <a:ext uri="{FF2B5EF4-FFF2-40B4-BE49-F238E27FC236}">
                <a16:creationId xmlns:a16="http://schemas.microsoft.com/office/drawing/2014/main" xmlns:p15="http://schemas.microsoft.com/office/powerpoint/2012/main" xmlns:p14="http://schemas.microsoft.com/office/powerpoint/2010/main" xmlns="" id="{976B8505-30C4-49CA-BAFC-88564BBB200B}"/>
              </a:ext>
            </a:extLst>
          </p:cNvPr>
          <p:cNvPicPr>
            <a:picLocks noChangeAspect="1"/>
          </p:cNvPicPr>
          <p:nvPr/>
        </p:nvPicPr>
        <p:blipFill>
          <a:blip r:embed="rId9">
            <a:extLst>
              <a:ext uri="{28A0092B-C50C-407E-A947-70E740481C1C}">
                <a14:useLocalDpi xmlns:a14="http://schemas.microsoft.com/office/drawing/2010/main" val="0"/>
              </a:ext>
            </a:extLst>
          </a:blip>
          <a:srcRect l="13888" r="13889" b="7143"/>
          <a:stretch>
            <a:fillRect/>
          </a:stretch>
        </p:blipFill>
        <p:spPr>
          <a:xfrm>
            <a:off x="16328" y="985702"/>
            <a:ext cx="2416615" cy="3262448"/>
          </a:xfrm>
          <a:prstGeom prst="rect">
            <a:avLst/>
          </a:prstGeom>
        </p:spPr>
      </p:pic>
    </p:spTree>
    <p:extLst>
      <p:ext uri="{BB962C8B-B14F-4D97-AF65-F5344CB8AC3E}">
        <p14:creationId xmlns:p14="http://schemas.microsoft.com/office/powerpoint/2010/main" val="944466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4" presetClass="entr" presetSubtype="10" fill="hold" nodeType="clickEffec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42" presetClass="entr" presetSubtype="0" fill="hold" nodeType="clickEffec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42" presetClass="entr" presetSubtype="0" fill="hold" nodeType="clickEffec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42" presetClass="entr" presetSubtype="0" fill="hold" nodeType="clickEffec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indefinite"/>
                            </p:stCondLst>
                          </p:cTn>
                        </p:par>
                        <p:par>
                          <p:cTn id="40" fill="hold" nodeType="afterGroup">
                            <p:stCondLst>
                              <p:cond delay="0"/>
                            </p:stCondLst>
                            <p:childTnLst>
                              <p:par>
                                <p:cTn id="41" presetID="42" presetClass="entr" presetSubtype="0" fill="hold" nodeType="clickEffec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indefinite"/>
                            </p:stCondLst>
                          </p:cTn>
                        </p:par>
                        <p:par>
                          <p:cTn id="48" fill="hold" nodeType="afterGroup">
                            <p:stCondLst>
                              <p:cond delay="0"/>
                            </p:stCondLst>
                            <p:childTnLst>
                              <p:par>
                                <p:cTn id="49" presetID="42" presetClass="entr" presetSubtype="0" fill="hold" nodeType="clickEffec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p15="http://schemas.microsoft.com/office/powerpoint/2012/main" xmlns:p14="http://schemas.microsoft.com/office/powerpoint/2010/main" xmlns="" id="{94C24A08-381D-4B6A-BE25-6B26EF5E2322}"/>
              </a:ext>
            </a:extLst>
          </p:cNvPr>
          <p:cNvSpPr>
            <a:spLocks noGrp="1"/>
          </p:cNvSpPr>
          <p:nvPr>
            <p:ph type="title"/>
          </p:nvPr>
        </p:nvSpPr>
        <p:spPr/>
        <p:txBody>
          <a:bodyPr>
            <a:normAutofit/>
          </a:bodyPr>
          <a:lstStyle/>
          <a:p>
            <a:r>
              <a:rPr lang="en-US"/>
              <a:t>Waste					$16M</a:t>
            </a:r>
          </a:p>
        </p:txBody>
      </p:sp>
      <p:sp>
        <p:nvSpPr>
          <p:cNvPr id="5" name="Text Placeholder 4">
            <a:extLst>
              <a:ext uri="{FF2B5EF4-FFF2-40B4-BE49-F238E27FC236}">
                <a16:creationId xmlns:a16="http://schemas.microsoft.com/office/drawing/2014/main" xmlns:p15="http://schemas.microsoft.com/office/powerpoint/2012/main" xmlns:p14="http://schemas.microsoft.com/office/powerpoint/2010/main" xmlns="" id="{7526FE44-840B-49EB-AFFD-9DE3964A9CCE}"/>
              </a:ext>
            </a:extLst>
          </p:cNvPr>
          <p:cNvSpPr>
            <a:spLocks noGrp="1"/>
          </p:cNvSpPr>
          <p:nvPr>
            <p:ph type="body" idx="1"/>
          </p:nvPr>
        </p:nvSpPr>
        <p:spPr/>
        <p:txBody>
          <a:bodyPr/>
          <a:lstStyle/>
          <a:p>
            <a:r>
              <a:rPr lang="en-US"/>
              <a:t>ADEQ 2020 Budget and Legislative Ideas</a:t>
            </a:r>
          </a:p>
        </p:txBody>
      </p:sp>
    </p:spTree>
    <p:extLst>
      <p:ext uri="{BB962C8B-B14F-4D97-AF65-F5344CB8AC3E}">
        <p14:creationId xmlns:p14="http://schemas.microsoft.com/office/powerpoint/2010/main" val="10140219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15="http://schemas.microsoft.com/office/powerpoint/2012/main" xmlns:p14="http://schemas.microsoft.com/office/powerpoint/2010/main" xmlns="" id="{9AB9B723-729B-43CD-B47D-8A442D2DA2AD}"/>
              </a:ext>
            </a:extLst>
          </p:cNvPr>
          <p:cNvPicPr>
            <a:picLocks noChangeAspect="1"/>
          </p:cNvPicPr>
          <p:nvPr/>
        </p:nvPicPr>
        <p:blipFill>
          <a:blip r:embed="rId2"/>
          <a:stretch>
            <a:fillRect/>
          </a:stretch>
        </p:blipFill>
        <p:spPr>
          <a:xfrm>
            <a:off x="2209205" y="910591"/>
            <a:ext cx="6858595" cy="1503999"/>
          </a:xfrm>
          <a:prstGeom prst="rect">
            <a:avLst/>
          </a:prstGeom>
        </p:spPr>
      </p:pic>
      <p:pic>
        <p:nvPicPr>
          <p:cNvPr id="4" name="Picture 3">
            <a:extLst>
              <a:ext uri="{FF2B5EF4-FFF2-40B4-BE49-F238E27FC236}">
                <a16:creationId xmlns:a16="http://schemas.microsoft.com/office/drawing/2014/main" xmlns:p15="http://schemas.microsoft.com/office/powerpoint/2012/main" xmlns:p14="http://schemas.microsoft.com/office/powerpoint/2010/main" xmlns="" id="{D6F7757C-DC0E-4909-A049-78F7DAFA4E26}"/>
              </a:ext>
            </a:extLst>
          </p:cNvPr>
          <p:cNvPicPr>
            <a:picLocks noChangeAspect="1"/>
          </p:cNvPicPr>
          <p:nvPr/>
        </p:nvPicPr>
        <p:blipFill>
          <a:blip r:embed="rId3"/>
          <a:stretch>
            <a:fillRect/>
          </a:stretch>
        </p:blipFill>
        <p:spPr>
          <a:xfrm>
            <a:off x="2285406" y="2876550"/>
            <a:ext cx="6858594" cy="1615580"/>
          </a:xfrm>
          <a:prstGeom prst="rect">
            <a:avLst/>
          </a:prstGeom>
        </p:spPr>
      </p:pic>
      <p:pic>
        <p:nvPicPr>
          <p:cNvPr id="7" name="Picture 6">
            <a:extLst>
              <a:ext uri="{FF2B5EF4-FFF2-40B4-BE49-F238E27FC236}">
                <a16:creationId xmlns:a16="http://schemas.microsoft.com/office/drawing/2014/main" xmlns:p15="http://schemas.microsoft.com/office/powerpoint/2012/main" xmlns:p14="http://schemas.microsoft.com/office/powerpoint/2010/main" xmlns="" id="{F49EBF4E-0133-4EE3-AA59-5EEF8F7EA2FB}"/>
              </a:ext>
            </a:extLst>
          </p:cNvPr>
          <p:cNvPicPr>
            <a:picLocks noChangeAspect="1"/>
          </p:cNvPicPr>
          <p:nvPr/>
        </p:nvPicPr>
        <p:blipFill>
          <a:blip r:embed="rId4"/>
          <a:stretch>
            <a:fillRect/>
          </a:stretch>
        </p:blipFill>
        <p:spPr>
          <a:xfrm>
            <a:off x="152400" y="1251038"/>
            <a:ext cx="1955146" cy="2641423"/>
          </a:xfrm>
          <a:prstGeom prst="rect">
            <a:avLst/>
          </a:prstGeom>
        </p:spPr>
      </p:pic>
    </p:spTree>
    <p:extLst>
      <p:ext uri="{BB962C8B-B14F-4D97-AF65-F5344CB8AC3E}">
        <p14:creationId xmlns:p14="http://schemas.microsoft.com/office/powerpoint/2010/main" val="4211452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6" presetClass="entr" presetSubtype="26" fill="hold" nodeType="clickEffec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p15="http://schemas.microsoft.com/office/powerpoint/2012/main" xmlns:p14="http://schemas.microsoft.com/office/powerpoint/2010/main" xmlns="" id="{94C24A08-381D-4B6A-BE25-6B26EF5E2322}"/>
              </a:ext>
            </a:extLst>
          </p:cNvPr>
          <p:cNvSpPr>
            <a:spLocks noGrp="1"/>
          </p:cNvSpPr>
          <p:nvPr>
            <p:ph type="title"/>
          </p:nvPr>
        </p:nvSpPr>
        <p:spPr/>
        <p:txBody>
          <a:bodyPr>
            <a:normAutofit/>
          </a:bodyPr>
          <a:lstStyle/>
          <a:p>
            <a:r>
              <a:rPr lang="en-US" err="1"/>
              <a:t>WaTER					$3.3M</a:t>
            </a:r>
          </a:p>
        </p:txBody>
      </p:sp>
      <p:sp>
        <p:nvSpPr>
          <p:cNvPr id="5" name="Text Placeholder 4">
            <a:extLst>
              <a:ext uri="{FF2B5EF4-FFF2-40B4-BE49-F238E27FC236}">
                <a16:creationId xmlns:a16="http://schemas.microsoft.com/office/drawing/2014/main" xmlns:p15="http://schemas.microsoft.com/office/powerpoint/2012/main" xmlns:p14="http://schemas.microsoft.com/office/powerpoint/2010/main" xmlns="" id="{7526FE44-840B-49EB-AFFD-9DE3964A9CCE}"/>
              </a:ext>
            </a:extLst>
          </p:cNvPr>
          <p:cNvSpPr>
            <a:spLocks noGrp="1"/>
          </p:cNvSpPr>
          <p:nvPr>
            <p:ph type="body" idx="1"/>
          </p:nvPr>
        </p:nvSpPr>
        <p:spPr/>
        <p:txBody>
          <a:bodyPr/>
          <a:lstStyle/>
          <a:p>
            <a:r>
              <a:rPr lang="en-US"/>
              <a:t>ADEQ 2020 Budget and Legislative Ideas</a:t>
            </a:r>
          </a:p>
        </p:txBody>
      </p:sp>
    </p:spTree>
    <p:extLst>
      <p:ext uri="{BB962C8B-B14F-4D97-AF65-F5344CB8AC3E}">
        <p14:creationId xmlns:p14="http://schemas.microsoft.com/office/powerpoint/2010/main" val="3755573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p15="http://schemas.microsoft.com/office/powerpoint/2012/main" xmlns:p14="http://schemas.microsoft.com/office/powerpoint/2010/main" xmlns="" id="{E83D19C5-6BCB-472C-9A7D-38E9761BA6A2}"/>
              </a:ext>
            </a:extLst>
          </p:cNvPr>
          <p:cNvPicPr>
            <a:picLocks noChangeAspect="1"/>
          </p:cNvPicPr>
          <p:nvPr/>
        </p:nvPicPr>
        <p:blipFill>
          <a:blip r:embed="rId2"/>
          <a:stretch>
            <a:fillRect/>
          </a:stretch>
        </p:blipFill>
        <p:spPr>
          <a:xfrm>
            <a:off x="685798" y="1814240"/>
            <a:ext cx="6858001" cy="1071277"/>
          </a:xfrm>
          <a:prstGeom prst="rect">
            <a:avLst/>
          </a:prstGeom>
        </p:spPr>
      </p:pic>
      <p:pic>
        <p:nvPicPr>
          <p:cNvPr id="6" name="Picture 5">
            <a:extLst>
              <a:ext uri="{FF2B5EF4-FFF2-40B4-BE49-F238E27FC236}">
                <a16:creationId xmlns:a16="http://schemas.microsoft.com/office/drawing/2014/main" xmlns:p15="http://schemas.microsoft.com/office/powerpoint/2012/main" xmlns:p14="http://schemas.microsoft.com/office/powerpoint/2010/main" xmlns="" id="{EE28F841-FAD2-45B6-A0F4-2EBFEF104E08}"/>
              </a:ext>
            </a:extLst>
          </p:cNvPr>
          <p:cNvPicPr>
            <a:picLocks noChangeAspect="1"/>
          </p:cNvPicPr>
          <p:nvPr/>
        </p:nvPicPr>
        <p:blipFill>
          <a:blip r:embed="rId3"/>
          <a:stretch>
            <a:fillRect/>
          </a:stretch>
        </p:blipFill>
        <p:spPr>
          <a:xfrm>
            <a:off x="685799" y="3323817"/>
            <a:ext cx="6858001" cy="812587"/>
          </a:xfrm>
          <a:prstGeom prst="rect">
            <a:avLst/>
          </a:prstGeom>
        </p:spPr>
      </p:pic>
      <p:sp>
        <p:nvSpPr>
          <p:cNvPr id="9" name="Title 8">
            <a:extLst>
              <a:ext uri="{FF2B5EF4-FFF2-40B4-BE49-F238E27FC236}">
                <a16:creationId xmlns:a16="http://schemas.microsoft.com/office/drawing/2014/main" xmlns:p15="http://schemas.microsoft.com/office/powerpoint/2012/main" xmlns:p14="http://schemas.microsoft.com/office/powerpoint/2010/main" xmlns="" id="{BE29FB85-4674-4119-BA3D-CA04CB4B90C5}"/>
              </a:ext>
            </a:extLst>
          </p:cNvPr>
          <p:cNvSpPr>
            <a:spLocks noGrp="1"/>
          </p:cNvSpPr>
          <p:nvPr>
            <p:ph type="title"/>
          </p:nvPr>
        </p:nvSpPr>
        <p:spPr/>
        <p:txBody>
          <a:bodyPr/>
          <a:lstStyle/>
          <a:p>
            <a:r>
              <a:rPr lang="en-US"/>
              <a:t>Water Quality Policy Initiatives</a:t>
            </a:r>
          </a:p>
        </p:txBody>
      </p:sp>
    </p:spTree>
    <p:extLst>
      <p:ext uri="{BB962C8B-B14F-4D97-AF65-F5344CB8AC3E}">
        <p14:creationId xmlns:p14="http://schemas.microsoft.com/office/powerpoint/2010/main" val="3895828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4" presetClass="entr" presetSubtype="10" fill="hold" nodeType="clickEffec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134.0"/>
  <p:tag name="AS_RELEASE_DATE" val="2017.05.17"/>
  <p:tag name="AS_TITLE" val="Aspose.Slides for .NET 4.0"/>
  <p:tag name="AS_VERSION" val="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2019 AESA Presentation.potx" id="{3588E8F4-DDDA-45AE-9025-81F80C193D53}" vid="{9F81F424-F919-4E30-A0E5-625A4B2BFE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2019 AESA Presentation</Template>
  <TotalTime>0</TotalTime>
  <Words>173</Words>
  <Application>Microsoft Office PowerPoint</Application>
  <PresentationFormat>On-screen Show (16:9)</PresentationFormat>
  <Paragraphs>40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What’s Ahead? Gearing Up for 2020 &amp; Closing Out 2019</vt:lpstr>
      <vt:lpstr>PowerPoint Presentation</vt:lpstr>
      <vt:lpstr>Air Quality    $4.9M</vt:lpstr>
      <vt:lpstr>Air Quality Policy Initiatives</vt:lpstr>
      <vt:lpstr>PowerPoint Presentation</vt:lpstr>
      <vt:lpstr>Waste     $16M</vt:lpstr>
      <vt:lpstr>PowerPoint Presentation</vt:lpstr>
      <vt:lpstr>WaTER     $3.3M</vt:lpstr>
      <vt:lpstr>Water Quality Policy Initiatives</vt:lpstr>
      <vt:lpstr>PowerPoint Presentation</vt:lpstr>
      <vt:lpstr>Agency     $7.3M</vt:lpstr>
      <vt:lpstr>Agency Policy Initiatives</vt:lpstr>
      <vt:lpstr>PowerPoint Presentation</vt:lpstr>
      <vt:lpstr>Agency</vt:lpstr>
      <vt:lpstr>PowerPoint Presentation</vt:lpstr>
      <vt:lpstr>PowerPoint Presentation</vt:lpstr>
      <vt:lpstr>Air Quality Division</vt:lpstr>
      <vt:lpstr>PowerPoint Presentation</vt:lpstr>
      <vt:lpstr>PowerPoint Presentation</vt:lpstr>
      <vt:lpstr>PowerPoint Presentation</vt:lpstr>
      <vt:lpstr>Water Quality Division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Ahead? Gearing Up for 2020 &amp; Closing Out 2019</dc:title>
  <dc:creator>jimth</dc:creator>
  <cp:lastModifiedBy>jimth</cp:lastModifiedBy>
  <cp:revision>2</cp:revision>
  <dcterms:created xsi:type="dcterms:W3CDTF">2019-10-23T17:29:08Z</dcterms:created>
  <dcterms:modified xsi:type="dcterms:W3CDTF">2019-10-24T20:30:46Z</dcterms:modified>
</cp:coreProperties>
</file>